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33"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078"/>
    <p:restoredTop sz="85028"/>
  </p:normalViewPr>
  <p:slideViewPr>
    <p:cSldViewPr snapToGrid="0" snapToObjects="1">
      <p:cViewPr>
        <p:scale>
          <a:sx n="139" d="100"/>
          <a:sy n="139" d="100"/>
        </p:scale>
        <p:origin x="3136" y="131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5921FD-9686-424A-BB72-59840C4071F8}" type="doc">
      <dgm:prSet loTypeId="urn:microsoft.com/office/officeart/2005/8/layout/process1" loCatId="" qsTypeId="urn:microsoft.com/office/officeart/2005/8/quickstyle/simple1" qsCatId="simple" csTypeId="urn:microsoft.com/office/officeart/2005/8/colors/colorful1" csCatId="colorful" phldr="1"/>
      <dgm:spPr/>
    </dgm:pt>
    <dgm:pt modelId="{0D416F8B-2D32-E74E-B98F-600EF6BB9CDB}">
      <dgm:prSet phldrT="[Text]"/>
      <dgm:spPr/>
      <dgm:t>
        <a:bodyPr/>
        <a:lstStyle/>
        <a:p>
          <a:r>
            <a:rPr lang="en-US" dirty="0"/>
            <a:t>Requesting rocket launch data from SpaceX API </a:t>
          </a:r>
        </a:p>
      </dgm:t>
    </dgm:pt>
    <dgm:pt modelId="{A8BFAC18-1FEF-9E47-A42D-E8725360041F}" type="parTrans" cxnId="{63D4E844-24DD-3849-9CD5-BF55B4065FE0}">
      <dgm:prSet/>
      <dgm:spPr/>
      <dgm:t>
        <a:bodyPr/>
        <a:lstStyle/>
        <a:p>
          <a:endParaRPr lang="en-US"/>
        </a:p>
      </dgm:t>
    </dgm:pt>
    <dgm:pt modelId="{10303D44-F87A-3C44-A1F2-CBFF035AABD5}" type="sibTrans" cxnId="{63D4E844-24DD-3849-9CD5-BF55B4065FE0}">
      <dgm:prSet/>
      <dgm:spPr/>
      <dgm:t>
        <a:bodyPr/>
        <a:lstStyle/>
        <a:p>
          <a:endParaRPr lang="en-US"/>
        </a:p>
      </dgm:t>
    </dgm:pt>
    <dgm:pt modelId="{9DD3A652-265E-C444-9F08-85110C9C5106}">
      <dgm:prSet phldrT="[Text]"/>
      <dgm:spPr/>
      <dgm:t>
        <a:bodyPr/>
        <a:lstStyle/>
        <a:p>
          <a:r>
            <a:rPr lang="en-US" dirty="0"/>
            <a:t>Append additional columns using different end-point data </a:t>
          </a:r>
        </a:p>
      </dgm:t>
    </dgm:pt>
    <dgm:pt modelId="{723DDA94-0148-734F-9FBC-5C8B15EABD74}" type="parTrans" cxnId="{0B8704E7-1607-9F42-A1F7-DD7E57B49D97}">
      <dgm:prSet/>
      <dgm:spPr/>
      <dgm:t>
        <a:bodyPr/>
        <a:lstStyle/>
        <a:p>
          <a:endParaRPr lang="en-US"/>
        </a:p>
      </dgm:t>
    </dgm:pt>
    <dgm:pt modelId="{AC946798-31B2-B849-AF6E-A83EBC78F836}" type="sibTrans" cxnId="{0B8704E7-1607-9F42-A1F7-DD7E57B49D97}">
      <dgm:prSet/>
      <dgm:spPr/>
      <dgm:t>
        <a:bodyPr/>
        <a:lstStyle/>
        <a:p>
          <a:endParaRPr lang="en-US"/>
        </a:p>
      </dgm:t>
    </dgm:pt>
    <dgm:pt modelId="{EE94AF8C-85B3-4747-A063-9EA210F006FE}">
      <dgm:prSet phldrT="[Text]"/>
      <dgm:spPr/>
      <dgm:t>
        <a:bodyPr/>
        <a:lstStyle/>
        <a:p>
          <a:r>
            <a:rPr lang="en-US" dirty="0"/>
            <a:t>Convert JSON objects to </a:t>
          </a:r>
          <a:r>
            <a:rPr lang="en-US" dirty="0" err="1"/>
            <a:t>dataframe</a:t>
          </a:r>
          <a:r>
            <a:rPr lang="en-US" dirty="0"/>
            <a:t> using </a:t>
          </a:r>
          <a:r>
            <a:rPr lang="en-US" dirty="0" err="1"/>
            <a:t>json_normalize</a:t>
          </a:r>
          <a:r>
            <a:rPr lang="en-US" dirty="0"/>
            <a:t>()</a:t>
          </a:r>
        </a:p>
      </dgm:t>
    </dgm:pt>
    <dgm:pt modelId="{8B2FD1B1-0C26-9A40-9F21-11DEF34F2BA1}" type="parTrans" cxnId="{49CAF0C1-20FF-7048-87EF-9737508D8AC2}">
      <dgm:prSet/>
      <dgm:spPr/>
      <dgm:t>
        <a:bodyPr/>
        <a:lstStyle/>
        <a:p>
          <a:endParaRPr lang="en-US"/>
        </a:p>
      </dgm:t>
    </dgm:pt>
    <dgm:pt modelId="{569AFE2C-F9EF-E746-BE0D-4FCFDE3E9F0C}" type="sibTrans" cxnId="{49CAF0C1-20FF-7048-87EF-9737508D8AC2}">
      <dgm:prSet/>
      <dgm:spPr/>
      <dgm:t>
        <a:bodyPr/>
        <a:lstStyle/>
        <a:p>
          <a:endParaRPr lang="en-US"/>
        </a:p>
      </dgm:t>
    </dgm:pt>
    <dgm:pt modelId="{66831F7E-DBB8-D244-84A4-DF78D6B350AB}">
      <dgm:prSet phldrT="[Text]"/>
      <dgm:spPr/>
      <dgm:t>
        <a:bodyPr/>
        <a:lstStyle/>
        <a:p>
          <a:r>
            <a:rPr lang="en-US" dirty="0"/>
            <a:t>Obtain response in the form of JSON objects using .</a:t>
          </a:r>
          <a:r>
            <a:rPr lang="en-US" dirty="0" err="1"/>
            <a:t>json</a:t>
          </a:r>
          <a:r>
            <a:rPr lang="en-US" dirty="0"/>
            <a:t>()</a:t>
          </a:r>
        </a:p>
      </dgm:t>
    </dgm:pt>
    <dgm:pt modelId="{F34A9AB3-25AD-8545-88B8-7B7A03384DB0}" type="parTrans" cxnId="{F857BE4B-3629-D940-9CE8-D7859E284A85}">
      <dgm:prSet/>
      <dgm:spPr/>
      <dgm:t>
        <a:bodyPr/>
        <a:lstStyle/>
        <a:p>
          <a:endParaRPr lang="en-US"/>
        </a:p>
      </dgm:t>
    </dgm:pt>
    <dgm:pt modelId="{3F23BB8C-52C6-6542-A33C-220618CA4B4D}" type="sibTrans" cxnId="{F857BE4B-3629-D940-9CE8-D7859E284A85}">
      <dgm:prSet/>
      <dgm:spPr/>
      <dgm:t>
        <a:bodyPr/>
        <a:lstStyle/>
        <a:p>
          <a:endParaRPr lang="en-US"/>
        </a:p>
      </dgm:t>
    </dgm:pt>
    <dgm:pt modelId="{AED7A507-D0A9-104D-BBAF-3BA2D15A4751}">
      <dgm:prSet phldrT="[Text]"/>
      <dgm:spPr/>
      <dgm:t>
        <a:bodyPr/>
        <a:lstStyle/>
        <a:p>
          <a:r>
            <a:rPr lang="en-US" dirty="0"/>
            <a:t>Construct dataset and combine into dictionary</a:t>
          </a:r>
        </a:p>
      </dgm:t>
    </dgm:pt>
    <dgm:pt modelId="{7B977290-C92A-7647-B17B-A1EC67357C6E}" type="parTrans" cxnId="{EE055094-2F83-4F4D-804E-5F9EAB9DE252}">
      <dgm:prSet/>
      <dgm:spPr/>
      <dgm:t>
        <a:bodyPr/>
        <a:lstStyle/>
        <a:p>
          <a:endParaRPr lang="en-US"/>
        </a:p>
      </dgm:t>
    </dgm:pt>
    <dgm:pt modelId="{ECCE2FF6-0512-EC43-9D73-B71E56CCA7EA}" type="sibTrans" cxnId="{EE055094-2F83-4F4D-804E-5F9EAB9DE252}">
      <dgm:prSet/>
      <dgm:spPr/>
      <dgm:t>
        <a:bodyPr/>
        <a:lstStyle/>
        <a:p>
          <a:endParaRPr lang="en-US"/>
        </a:p>
      </dgm:t>
    </dgm:pt>
    <dgm:pt modelId="{C2B16C42-E83F-3D45-B790-978972579FCA}">
      <dgm:prSet phldrT="[Text]"/>
      <dgm:spPr/>
      <dgm:t>
        <a:bodyPr/>
        <a:lstStyle/>
        <a:p>
          <a:r>
            <a:rPr lang="en-US" dirty="0"/>
            <a:t>Create pandas </a:t>
          </a:r>
          <a:r>
            <a:rPr lang="en-US" dirty="0" err="1"/>
            <a:t>dataframe</a:t>
          </a:r>
          <a:r>
            <a:rPr lang="en-US" dirty="0"/>
            <a:t> from dictionary</a:t>
          </a:r>
        </a:p>
      </dgm:t>
    </dgm:pt>
    <dgm:pt modelId="{F53468A9-9D83-1D42-9668-90B99868D987}" type="parTrans" cxnId="{511865C5-5C75-9643-BA76-824C183B0068}">
      <dgm:prSet/>
      <dgm:spPr/>
      <dgm:t>
        <a:bodyPr/>
        <a:lstStyle/>
        <a:p>
          <a:endParaRPr lang="en-US"/>
        </a:p>
      </dgm:t>
    </dgm:pt>
    <dgm:pt modelId="{B6F3EE86-C375-304C-BBDF-817CA7314DFF}" type="sibTrans" cxnId="{511865C5-5C75-9643-BA76-824C183B0068}">
      <dgm:prSet/>
      <dgm:spPr/>
      <dgm:t>
        <a:bodyPr/>
        <a:lstStyle/>
        <a:p>
          <a:endParaRPr lang="en-US"/>
        </a:p>
      </dgm:t>
    </dgm:pt>
    <dgm:pt modelId="{BC887E59-0B8F-D746-9008-5576643B3DF9}">
      <dgm:prSet phldrT="[Text]"/>
      <dgm:spPr/>
      <dgm:t>
        <a:bodyPr/>
        <a:lstStyle/>
        <a:p>
          <a:r>
            <a:rPr lang="en-US" dirty="0"/>
            <a:t>Filter for Falcon 9 launches</a:t>
          </a:r>
        </a:p>
      </dgm:t>
    </dgm:pt>
    <dgm:pt modelId="{375375A2-6FC1-CE43-B5B1-0EA7C61CED2F}" type="parTrans" cxnId="{9C0F3D38-6B65-6D49-B615-A27FD43162E7}">
      <dgm:prSet/>
      <dgm:spPr/>
      <dgm:t>
        <a:bodyPr/>
        <a:lstStyle/>
        <a:p>
          <a:endParaRPr lang="en-US"/>
        </a:p>
      </dgm:t>
    </dgm:pt>
    <dgm:pt modelId="{394C413D-DC3A-F84D-AC6F-DA4FEE993769}" type="sibTrans" cxnId="{9C0F3D38-6B65-6D49-B615-A27FD43162E7}">
      <dgm:prSet/>
      <dgm:spPr/>
      <dgm:t>
        <a:bodyPr/>
        <a:lstStyle/>
        <a:p>
          <a:endParaRPr lang="en-US"/>
        </a:p>
      </dgm:t>
    </dgm:pt>
    <dgm:pt modelId="{BDA46A39-D1F5-1E48-96C3-19462452D88E}" type="pres">
      <dgm:prSet presAssocID="{E75921FD-9686-424A-BB72-59840C4071F8}" presName="Name0" presStyleCnt="0">
        <dgm:presLayoutVars>
          <dgm:dir/>
          <dgm:resizeHandles val="exact"/>
        </dgm:presLayoutVars>
      </dgm:prSet>
      <dgm:spPr/>
    </dgm:pt>
    <dgm:pt modelId="{F1EA8C29-F5A2-E942-A412-099B85757B74}" type="pres">
      <dgm:prSet presAssocID="{0D416F8B-2D32-E74E-B98F-600EF6BB9CDB}" presName="node" presStyleLbl="node1" presStyleIdx="0" presStyleCnt="7">
        <dgm:presLayoutVars>
          <dgm:bulletEnabled val="1"/>
        </dgm:presLayoutVars>
      </dgm:prSet>
      <dgm:spPr/>
    </dgm:pt>
    <dgm:pt modelId="{1EA9B699-C5E5-1D47-BC2E-F2C361994F9A}" type="pres">
      <dgm:prSet presAssocID="{10303D44-F87A-3C44-A1F2-CBFF035AABD5}" presName="sibTrans" presStyleLbl="sibTrans2D1" presStyleIdx="0" presStyleCnt="6"/>
      <dgm:spPr/>
    </dgm:pt>
    <dgm:pt modelId="{9D22B2D2-381F-F54F-A5D3-ED9ECF4EC204}" type="pres">
      <dgm:prSet presAssocID="{10303D44-F87A-3C44-A1F2-CBFF035AABD5}" presName="connectorText" presStyleLbl="sibTrans2D1" presStyleIdx="0" presStyleCnt="6"/>
      <dgm:spPr/>
    </dgm:pt>
    <dgm:pt modelId="{73B92BA7-EA89-0448-9924-9811436FF5B4}" type="pres">
      <dgm:prSet presAssocID="{66831F7E-DBB8-D244-84A4-DF78D6B350AB}" presName="node" presStyleLbl="node1" presStyleIdx="1" presStyleCnt="7">
        <dgm:presLayoutVars>
          <dgm:bulletEnabled val="1"/>
        </dgm:presLayoutVars>
      </dgm:prSet>
      <dgm:spPr/>
    </dgm:pt>
    <dgm:pt modelId="{D8045DF0-77CC-2B4B-B010-6275153E25F2}" type="pres">
      <dgm:prSet presAssocID="{3F23BB8C-52C6-6542-A33C-220618CA4B4D}" presName="sibTrans" presStyleLbl="sibTrans2D1" presStyleIdx="1" presStyleCnt="6"/>
      <dgm:spPr/>
    </dgm:pt>
    <dgm:pt modelId="{8BD3B27B-F621-6140-9A05-74C25580C098}" type="pres">
      <dgm:prSet presAssocID="{3F23BB8C-52C6-6542-A33C-220618CA4B4D}" presName="connectorText" presStyleLbl="sibTrans2D1" presStyleIdx="1" presStyleCnt="6"/>
      <dgm:spPr/>
    </dgm:pt>
    <dgm:pt modelId="{0887759B-59E3-964D-9AE7-2493CE9B54CF}" type="pres">
      <dgm:prSet presAssocID="{EE94AF8C-85B3-4747-A063-9EA210F006FE}" presName="node" presStyleLbl="node1" presStyleIdx="2" presStyleCnt="7">
        <dgm:presLayoutVars>
          <dgm:bulletEnabled val="1"/>
        </dgm:presLayoutVars>
      </dgm:prSet>
      <dgm:spPr/>
    </dgm:pt>
    <dgm:pt modelId="{9E1C5DA7-111C-9A44-8443-36D385A7AB77}" type="pres">
      <dgm:prSet presAssocID="{569AFE2C-F9EF-E746-BE0D-4FCFDE3E9F0C}" presName="sibTrans" presStyleLbl="sibTrans2D1" presStyleIdx="2" presStyleCnt="6"/>
      <dgm:spPr/>
    </dgm:pt>
    <dgm:pt modelId="{716FDCEF-3AEE-A64C-AFEA-F2F997A853D0}" type="pres">
      <dgm:prSet presAssocID="{569AFE2C-F9EF-E746-BE0D-4FCFDE3E9F0C}" presName="connectorText" presStyleLbl="sibTrans2D1" presStyleIdx="2" presStyleCnt="6"/>
      <dgm:spPr/>
    </dgm:pt>
    <dgm:pt modelId="{7B5DB010-DB18-2F44-9187-490F6040BDEF}" type="pres">
      <dgm:prSet presAssocID="{9DD3A652-265E-C444-9F08-85110C9C5106}" presName="node" presStyleLbl="node1" presStyleIdx="3" presStyleCnt="7">
        <dgm:presLayoutVars>
          <dgm:bulletEnabled val="1"/>
        </dgm:presLayoutVars>
      </dgm:prSet>
      <dgm:spPr/>
    </dgm:pt>
    <dgm:pt modelId="{A4075618-7BFA-2246-B4DE-8E43A8B49800}" type="pres">
      <dgm:prSet presAssocID="{AC946798-31B2-B849-AF6E-A83EBC78F836}" presName="sibTrans" presStyleLbl="sibTrans2D1" presStyleIdx="3" presStyleCnt="6"/>
      <dgm:spPr/>
    </dgm:pt>
    <dgm:pt modelId="{275D55A6-601E-A549-B004-AAF6A320D931}" type="pres">
      <dgm:prSet presAssocID="{AC946798-31B2-B849-AF6E-A83EBC78F836}" presName="connectorText" presStyleLbl="sibTrans2D1" presStyleIdx="3" presStyleCnt="6"/>
      <dgm:spPr/>
    </dgm:pt>
    <dgm:pt modelId="{EFF569AF-769D-3045-BC27-8D257F536895}" type="pres">
      <dgm:prSet presAssocID="{AED7A507-D0A9-104D-BBAF-3BA2D15A4751}" presName="node" presStyleLbl="node1" presStyleIdx="4" presStyleCnt="7">
        <dgm:presLayoutVars>
          <dgm:bulletEnabled val="1"/>
        </dgm:presLayoutVars>
      </dgm:prSet>
      <dgm:spPr/>
    </dgm:pt>
    <dgm:pt modelId="{35F7D085-20E7-2147-88A8-2C599F7CE5F1}" type="pres">
      <dgm:prSet presAssocID="{ECCE2FF6-0512-EC43-9D73-B71E56CCA7EA}" presName="sibTrans" presStyleLbl="sibTrans2D1" presStyleIdx="4" presStyleCnt="6"/>
      <dgm:spPr/>
    </dgm:pt>
    <dgm:pt modelId="{77D93360-23D9-1D41-B950-D84BE017E822}" type="pres">
      <dgm:prSet presAssocID="{ECCE2FF6-0512-EC43-9D73-B71E56CCA7EA}" presName="connectorText" presStyleLbl="sibTrans2D1" presStyleIdx="4" presStyleCnt="6"/>
      <dgm:spPr/>
    </dgm:pt>
    <dgm:pt modelId="{EDE60DEC-2B1B-3845-B038-96FE14CE37E0}" type="pres">
      <dgm:prSet presAssocID="{C2B16C42-E83F-3D45-B790-978972579FCA}" presName="node" presStyleLbl="node1" presStyleIdx="5" presStyleCnt="7">
        <dgm:presLayoutVars>
          <dgm:bulletEnabled val="1"/>
        </dgm:presLayoutVars>
      </dgm:prSet>
      <dgm:spPr/>
    </dgm:pt>
    <dgm:pt modelId="{A195C31B-EAF9-EA42-87DA-23D52CC7DD4B}" type="pres">
      <dgm:prSet presAssocID="{B6F3EE86-C375-304C-BBDF-817CA7314DFF}" presName="sibTrans" presStyleLbl="sibTrans2D1" presStyleIdx="5" presStyleCnt="6"/>
      <dgm:spPr/>
    </dgm:pt>
    <dgm:pt modelId="{40146937-FC30-D549-AB8F-97F8553222F2}" type="pres">
      <dgm:prSet presAssocID="{B6F3EE86-C375-304C-BBDF-817CA7314DFF}" presName="connectorText" presStyleLbl="sibTrans2D1" presStyleIdx="5" presStyleCnt="6"/>
      <dgm:spPr/>
    </dgm:pt>
    <dgm:pt modelId="{6B25A28A-CCD4-FC46-A64A-D96E407C7022}" type="pres">
      <dgm:prSet presAssocID="{BC887E59-0B8F-D746-9008-5576643B3DF9}" presName="node" presStyleLbl="node1" presStyleIdx="6" presStyleCnt="7">
        <dgm:presLayoutVars>
          <dgm:bulletEnabled val="1"/>
        </dgm:presLayoutVars>
      </dgm:prSet>
      <dgm:spPr/>
    </dgm:pt>
  </dgm:ptLst>
  <dgm:cxnLst>
    <dgm:cxn modelId="{DBF55108-5254-3045-AF03-71DF4B9BD6A5}" type="presOf" srcId="{BC887E59-0B8F-D746-9008-5576643B3DF9}" destId="{6B25A28A-CCD4-FC46-A64A-D96E407C7022}" srcOrd="0" destOrd="0" presId="urn:microsoft.com/office/officeart/2005/8/layout/process1"/>
    <dgm:cxn modelId="{EDCF180B-05FC-CC44-9245-16431880DF1E}" type="presOf" srcId="{EE94AF8C-85B3-4747-A063-9EA210F006FE}" destId="{0887759B-59E3-964D-9AE7-2493CE9B54CF}" srcOrd="0" destOrd="0" presId="urn:microsoft.com/office/officeart/2005/8/layout/process1"/>
    <dgm:cxn modelId="{8F61F70C-A42D-D849-A2D5-677F6FC9FB30}" type="presOf" srcId="{ECCE2FF6-0512-EC43-9D73-B71E56CCA7EA}" destId="{77D93360-23D9-1D41-B950-D84BE017E822}" srcOrd="1" destOrd="0" presId="urn:microsoft.com/office/officeart/2005/8/layout/process1"/>
    <dgm:cxn modelId="{0DE04E27-FEDA-EE4D-8554-0CA7A21129E8}" type="presOf" srcId="{3F23BB8C-52C6-6542-A33C-220618CA4B4D}" destId="{D8045DF0-77CC-2B4B-B010-6275153E25F2}" srcOrd="0" destOrd="0" presId="urn:microsoft.com/office/officeart/2005/8/layout/process1"/>
    <dgm:cxn modelId="{9C0F3D38-6B65-6D49-B615-A27FD43162E7}" srcId="{E75921FD-9686-424A-BB72-59840C4071F8}" destId="{BC887E59-0B8F-D746-9008-5576643B3DF9}" srcOrd="6" destOrd="0" parTransId="{375375A2-6FC1-CE43-B5B1-0EA7C61CED2F}" sibTransId="{394C413D-DC3A-F84D-AC6F-DA4FEE993769}"/>
    <dgm:cxn modelId="{05A46B42-0D2C-C444-96F5-B4548C1E615F}" type="presOf" srcId="{3F23BB8C-52C6-6542-A33C-220618CA4B4D}" destId="{8BD3B27B-F621-6140-9A05-74C25580C098}" srcOrd="1" destOrd="0" presId="urn:microsoft.com/office/officeart/2005/8/layout/process1"/>
    <dgm:cxn modelId="{47BBF443-6E92-C040-9880-477C0D76C2B6}" type="presOf" srcId="{9DD3A652-265E-C444-9F08-85110C9C5106}" destId="{7B5DB010-DB18-2F44-9187-490F6040BDEF}" srcOrd="0" destOrd="0" presId="urn:microsoft.com/office/officeart/2005/8/layout/process1"/>
    <dgm:cxn modelId="{63D4E844-24DD-3849-9CD5-BF55B4065FE0}" srcId="{E75921FD-9686-424A-BB72-59840C4071F8}" destId="{0D416F8B-2D32-E74E-B98F-600EF6BB9CDB}" srcOrd="0" destOrd="0" parTransId="{A8BFAC18-1FEF-9E47-A42D-E8725360041F}" sibTransId="{10303D44-F87A-3C44-A1F2-CBFF035AABD5}"/>
    <dgm:cxn modelId="{F857BE4B-3629-D940-9CE8-D7859E284A85}" srcId="{E75921FD-9686-424A-BB72-59840C4071F8}" destId="{66831F7E-DBB8-D244-84A4-DF78D6B350AB}" srcOrd="1" destOrd="0" parTransId="{F34A9AB3-25AD-8545-88B8-7B7A03384DB0}" sibTransId="{3F23BB8C-52C6-6542-A33C-220618CA4B4D}"/>
    <dgm:cxn modelId="{57733D64-DBAE-DD4B-A6C1-B72FB74C5390}" type="presOf" srcId="{ECCE2FF6-0512-EC43-9D73-B71E56CCA7EA}" destId="{35F7D085-20E7-2147-88A8-2C599F7CE5F1}" srcOrd="0" destOrd="0" presId="urn:microsoft.com/office/officeart/2005/8/layout/process1"/>
    <dgm:cxn modelId="{E975D865-7A8B-6E40-B406-8E653B675C04}" type="presOf" srcId="{AC946798-31B2-B849-AF6E-A83EBC78F836}" destId="{275D55A6-601E-A549-B004-AAF6A320D931}" srcOrd="1" destOrd="0" presId="urn:microsoft.com/office/officeart/2005/8/layout/process1"/>
    <dgm:cxn modelId="{EDFD5772-9B52-4248-B077-8E76071CA247}" type="presOf" srcId="{10303D44-F87A-3C44-A1F2-CBFF035AABD5}" destId="{9D22B2D2-381F-F54F-A5D3-ED9ECF4EC204}" srcOrd="1" destOrd="0" presId="urn:microsoft.com/office/officeart/2005/8/layout/process1"/>
    <dgm:cxn modelId="{4501F881-35AD-1146-8A21-2CFBE978ABFB}" type="presOf" srcId="{66831F7E-DBB8-D244-84A4-DF78D6B350AB}" destId="{73B92BA7-EA89-0448-9924-9811436FF5B4}" srcOrd="0" destOrd="0" presId="urn:microsoft.com/office/officeart/2005/8/layout/process1"/>
    <dgm:cxn modelId="{EE055094-2F83-4F4D-804E-5F9EAB9DE252}" srcId="{E75921FD-9686-424A-BB72-59840C4071F8}" destId="{AED7A507-D0A9-104D-BBAF-3BA2D15A4751}" srcOrd="4" destOrd="0" parTransId="{7B977290-C92A-7647-B17B-A1EC67357C6E}" sibTransId="{ECCE2FF6-0512-EC43-9D73-B71E56CCA7EA}"/>
    <dgm:cxn modelId="{069CEB9B-8715-D54E-9DF6-DC4FD8E7410B}" type="presOf" srcId="{0D416F8B-2D32-E74E-B98F-600EF6BB9CDB}" destId="{F1EA8C29-F5A2-E942-A412-099B85757B74}" srcOrd="0" destOrd="0" presId="urn:microsoft.com/office/officeart/2005/8/layout/process1"/>
    <dgm:cxn modelId="{318AEEB1-766B-BE48-8678-7095DE710000}" type="presOf" srcId="{AC946798-31B2-B849-AF6E-A83EBC78F836}" destId="{A4075618-7BFA-2246-B4DE-8E43A8B49800}" srcOrd="0" destOrd="0" presId="urn:microsoft.com/office/officeart/2005/8/layout/process1"/>
    <dgm:cxn modelId="{AAB79AB4-4641-FB4C-BD87-529F02066259}" type="presOf" srcId="{E75921FD-9686-424A-BB72-59840C4071F8}" destId="{BDA46A39-D1F5-1E48-96C3-19462452D88E}" srcOrd="0" destOrd="0" presId="urn:microsoft.com/office/officeart/2005/8/layout/process1"/>
    <dgm:cxn modelId="{AE598CB8-70AE-9E4D-8FAE-ECFAABBA5383}" type="presOf" srcId="{569AFE2C-F9EF-E746-BE0D-4FCFDE3E9F0C}" destId="{9E1C5DA7-111C-9A44-8443-36D385A7AB77}" srcOrd="0" destOrd="0" presId="urn:microsoft.com/office/officeart/2005/8/layout/process1"/>
    <dgm:cxn modelId="{CF71EBBB-9ED4-0748-82EA-C3E35B2928D4}" type="presOf" srcId="{C2B16C42-E83F-3D45-B790-978972579FCA}" destId="{EDE60DEC-2B1B-3845-B038-96FE14CE37E0}" srcOrd="0" destOrd="0" presId="urn:microsoft.com/office/officeart/2005/8/layout/process1"/>
    <dgm:cxn modelId="{2FD785BF-9DD5-B144-982A-969FECE9C080}" type="presOf" srcId="{10303D44-F87A-3C44-A1F2-CBFF035AABD5}" destId="{1EA9B699-C5E5-1D47-BC2E-F2C361994F9A}" srcOrd="0" destOrd="0" presId="urn:microsoft.com/office/officeart/2005/8/layout/process1"/>
    <dgm:cxn modelId="{49CAF0C1-20FF-7048-87EF-9737508D8AC2}" srcId="{E75921FD-9686-424A-BB72-59840C4071F8}" destId="{EE94AF8C-85B3-4747-A063-9EA210F006FE}" srcOrd="2" destOrd="0" parTransId="{8B2FD1B1-0C26-9A40-9F21-11DEF34F2BA1}" sibTransId="{569AFE2C-F9EF-E746-BE0D-4FCFDE3E9F0C}"/>
    <dgm:cxn modelId="{511865C5-5C75-9643-BA76-824C183B0068}" srcId="{E75921FD-9686-424A-BB72-59840C4071F8}" destId="{C2B16C42-E83F-3D45-B790-978972579FCA}" srcOrd="5" destOrd="0" parTransId="{F53468A9-9D83-1D42-9668-90B99868D987}" sibTransId="{B6F3EE86-C375-304C-BBDF-817CA7314DFF}"/>
    <dgm:cxn modelId="{B71DBAC5-A2BD-D347-83A0-283F9B2B6194}" type="presOf" srcId="{B6F3EE86-C375-304C-BBDF-817CA7314DFF}" destId="{A195C31B-EAF9-EA42-87DA-23D52CC7DD4B}" srcOrd="0" destOrd="0" presId="urn:microsoft.com/office/officeart/2005/8/layout/process1"/>
    <dgm:cxn modelId="{74B5FFD5-C681-BF4D-9BAB-4A6E7166999A}" type="presOf" srcId="{AED7A507-D0A9-104D-BBAF-3BA2D15A4751}" destId="{EFF569AF-769D-3045-BC27-8D257F536895}" srcOrd="0" destOrd="0" presId="urn:microsoft.com/office/officeart/2005/8/layout/process1"/>
    <dgm:cxn modelId="{0B8704E7-1607-9F42-A1F7-DD7E57B49D97}" srcId="{E75921FD-9686-424A-BB72-59840C4071F8}" destId="{9DD3A652-265E-C444-9F08-85110C9C5106}" srcOrd="3" destOrd="0" parTransId="{723DDA94-0148-734F-9FBC-5C8B15EABD74}" sibTransId="{AC946798-31B2-B849-AF6E-A83EBC78F836}"/>
    <dgm:cxn modelId="{1C365AEF-D28C-EA42-AF6B-8BD0EFFF43A1}" type="presOf" srcId="{569AFE2C-F9EF-E746-BE0D-4FCFDE3E9F0C}" destId="{716FDCEF-3AEE-A64C-AFEA-F2F997A853D0}" srcOrd="1" destOrd="0" presId="urn:microsoft.com/office/officeart/2005/8/layout/process1"/>
    <dgm:cxn modelId="{8CB931F2-80FC-6340-8F1D-267B99AE6F4A}" type="presOf" srcId="{B6F3EE86-C375-304C-BBDF-817CA7314DFF}" destId="{40146937-FC30-D549-AB8F-97F8553222F2}" srcOrd="1" destOrd="0" presId="urn:microsoft.com/office/officeart/2005/8/layout/process1"/>
    <dgm:cxn modelId="{C2849168-80C4-DB43-94DD-DFC5114DD094}" type="presParOf" srcId="{BDA46A39-D1F5-1E48-96C3-19462452D88E}" destId="{F1EA8C29-F5A2-E942-A412-099B85757B74}" srcOrd="0" destOrd="0" presId="urn:microsoft.com/office/officeart/2005/8/layout/process1"/>
    <dgm:cxn modelId="{37865E90-F919-5843-8DEF-178B9DC3696C}" type="presParOf" srcId="{BDA46A39-D1F5-1E48-96C3-19462452D88E}" destId="{1EA9B699-C5E5-1D47-BC2E-F2C361994F9A}" srcOrd="1" destOrd="0" presId="urn:microsoft.com/office/officeart/2005/8/layout/process1"/>
    <dgm:cxn modelId="{E0819830-65B1-594C-9325-6164930FB9FC}" type="presParOf" srcId="{1EA9B699-C5E5-1D47-BC2E-F2C361994F9A}" destId="{9D22B2D2-381F-F54F-A5D3-ED9ECF4EC204}" srcOrd="0" destOrd="0" presId="urn:microsoft.com/office/officeart/2005/8/layout/process1"/>
    <dgm:cxn modelId="{525B4884-6DE8-C340-B410-4B447CE28FBE}" type="presParOf" srcId="{BDA46A39-D1F5-1E48-96C3-19462452D88E}" destId="{73B92BA7-EA89-0448-9924-9811436FF5B4}" srcOrd="2" destOrd="0" presId="urn:microsoft.com/office/officeart/2005/8/layout/process1"/>
    <dgm:cxn modelId="{5F17BCE0-C27C-E14A-B817-E643C7EE4C48}" type="presParOf" srcId="{BDA46A39-D1F5-1E48-96C3-19462452D88E}" destId="{D8045DF0-77CC-2B4B-B010-6275153E25F2}" srcOrd="3" destOrd="0" presId="urn:microsoft.com/office/officeart/2005/8/layout/process1"/>
    <dgm:cxn modelId="{94ED4D3A-9C19-DF49-A69E-8A813BD9E38D}" type="presParOf" srcId="{D8045DF0-77CC-2B4B-B010-6275153E25F2}" destId="{8BD3B27B-F621-6140-9A05-74C25580C098}" srcOrd="0" destOrd="0" presId="urn:microsoft.com/office/officeart/2005/8/layout/process1"/>
    <dgm:cxn modelId="{55BD887C-6F25-FE43-A418-C4AA107E10E0}" type="presParOf" srcId="{BDA46A39-D1F5-1E48-96C3-19462452D88E}" destId="{0887759B-59E3-964D-9AE7-2493CE9B54CF}" srcOrd="4" destOrd="0" presId="urn:microsoft.com/office/officeart/2005/8/layout/process1"/>
    <dgm:cxn modelId="{6C0A8BE7-DEC9-D242-ACB1-10559C2199FC}" type="presParOf" srcId="{BDA46A39-D1F5-1E48-96C3-19462452D88E}" destId="{9E1C5DA7-111C-9A44-8443-36D385A7AB77}" srcOrd="5" destOrd="0" presId="urn:microsoft.com/office/officeart/2005/8/layout/process1"/>
    <dgm:cxn modelId="{884BBF8B-065F-9146-BBF8-95E966C19114}" type="presParOf" srcId="{9E1C5DA7-111C-9A44-8443-36D385A7AB77}" destId="{716FDCEF-3AEE-A64C-AFEA-F2F997A853D0}" srcOrd="0" destOrd="0" presId="urn:microsoft.com/office/officeart/2005/8/layout/process1"/>
    <dgm:cxn modelId="{C98E9920-0063-E64D-9EAD-C094A4C56B0C}" type="presParOf" srcId="{BDA46A39-D1F5-1E48-96C3-19462452D88E}" destId="{7B5DB010-DB18-2F44-9187-490F6040BDEF}" srcOrd="6" destOrd="0" presId="urn:microsoft.com/office/officeart/2005/8/layout/process1"/>
    <dgm:cxn modelId="{E3E7C92B-096E-4A4E-AFF9-BB7B7C6A6462}" type="presParOf" srcId="{BDA46A39-D1F5-1E48-96C3-19462452D88E}" destId="{A4075618-7BFA-2246-B4DE-8E43A8B49800}" srcOrd="7" destOrd="0" presId="urn:microsoft.com/office/officeart/2005/8/layout/process1"/>
    <dgm:cxn modelId="{350266C2-32D2-5444-9662-B001F45A1D70}" type="presParOf" srcId="{A4075618-7BFA-2246-B4DE-8E43A8B49800}" destId="{275D55A6-601E-A549-B004-AAF6A320D931}" srcOrd="0" destOrd="0" presId="urn:microsoft.com/office/officeart/2005/8/layout/process1"/>
    <dgm:cxn modelId="{B31C6029-C67B-E64A-89E4-C6F011808616}" type="presParOf" srcId="{BDA46A39-D1F5-1E48-96C3-19462452D88E}" destId="{EFF569AF-769D-3045-BC27-8D257F536895}" srcOrd="8" destOrd="0" presId="urn:microsoft.com/office/officeart/2005/8/layout/process1"/>
    <dgm:cxn modelId="{2D26CB75-7BF6-A043-9905-193332809D41}" type="presParOf" srcId="{BDA46A39-D1F5-1E48-96C3-19462452D88E}" destId="{35F7D085-20E7-2147-88A8-2C599F7CE5F1}" srcOrd="9" destOrd="0" presId="urn:microsoft.com/office/officeart/2005/8/layout/process1"/>
    <dgm:cxn modelId="{83E76983-4039-A549-84CB-BC4FA0AD118B}" type="presParOf" srcId="{35F7D085-20E7-2147-88A8-2C599F7CE5F1}" destId="{77D93360-23D9-1D41-B950-D84BE017E822}" srcOrd="0" destOrd="0" presId="urn:microsoft.com/office/officeart/2005/8/layout/process1"/>
    <dgm:cxn modelId="{7D047D19-9404-784D-B988-3B33E8FB5F2E}" type="presParOf" srcId="{BDA46A39-D1F5-1E48-96C3-19462452D88E}" destId="{EDE60DEC-2B1B-3845-B038-96FE14CE37E0}" srcOrd="10" destOrd="0" presId="urn:microsoft.com/office/officeart/2005/8/layout/process1"/>
    <dgm:cxn modelId="{CD1A72FE-BC0B-2B44-9CD0-F2C2CD37CCF4}" type="presParOf" srcId="{BDA46A39-D1F5-1E48-96C3-19462452D88E}" destId="{A195C31B-EAF9-EA42-87DA-23D52CC7DD4B}" srcOrd="11" destOrd="0" presId="urn:microsoft.com/office/officeart/2005/8/layout/process1"/>
    <dgm:cxn modelId="{78FF958B-FE1D-2944-B82E-68A95D0A0D59}" type="presParOf" srcId="{A195C31B-EAF9-EA42-87DA-23D52CC7DD4B}" destId="{40146937-FC30-D549-AB8F-97F8553222F2}" srcOrd="0" destOrd="0" presId="urn:microsoft.com/office/officeart/2005/8/layout/process1"/>
    <dgm:cxn modelId="{C0C4AB67-CDC1-C648-B836-8F95E5B9AD10}" type="presParOf" srcId="{BDA46A39-D1F5-1E48-96C3-19462452D88E}" destId="{6B25A28A-CCD4-FC46-A64A-D96E407C7022}" srcOrd="1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5921FD-9686-424A-BB72-59840C4071F8}" type="doc">
      <dgm:prSet loTypeId="urn:microsoft.com/office/officeart/2005/8/layout/process1" loCatId="" qsTypeId="urn:microsoft.com/office/officeart/2005/8/quickstyle/simple1" qsCatId="simple" csTypeId="urn:microsoft.com/office/officeart/2005/8/colors/colorful1" csCatId="colorful" phldr="1"/>
      <dgm:spPr/>
    </dgm:pt>
    <dgm:pt modelId="{0D416F8B-2D32-E74E-B98F-600EF6BB9CDB}">
      <dgm:prSet phldrT="[Text]"/>
      <dgm:spPr/>
      <dgm:t>
        <a:bodyPr/>
        <a:lstStyle/>
        <a:p>
          <a:r>
            <a:rPr lang="en-US" dirty="0"/>
            <a:t>Create </a:t>
          </a:r>
          <a:r>
            <a:rPr lang="en-US" dirty="0" err="1"/>
            <a:t>BeautifulSoup</a:t>
          </a:r>
          <a:r>
            <a:rPr lang="en-US" dirty="0"/>
            <a:t> object from HTML response from Wikipedia Page</a:t>
          </a:r>
        </a:p>
      </dgm:t>
    </dgm:pt>
    <dgm:pt modelId="{A8BFAC18-1FEF-9E47-A42D-E8725360041F}" type="parTrans" cxnId="{63D4E844-24DD-3849-9CD5-BF55B4065FE0}">
      <dgm:prSet/>
      <dgm:spPr/>
      <dgm:t>
        <a:bodyPr/>
        <a:lstStyle/>
        <a:p>
          <a:endParaRPr lang="en-US"/>
        </a:p>
      </dgm:t>
    </dgm:pt>
    <dgm:pt modelId="{10303D44-F87A-3C44-A1F2-CBFF035AABD5}" type="sibTrans" cxnId="{63D4E844-24DD-3849-9CD5-BF55B4065FE0}">
      <dgm:prSet/>
      <dgm:spPr/>
      <dgm:t>
        <a:bodyPr/>
        <a:lstStyle/>
        <a:p>
          <a:endParaRPr lang="en-US"/>
        </a:p>
      </dgm:t>
    </dgm:pt>
    <dgm:pt modelId="{9DD3A652-265E-C444-9F08-85110C9C5106}">
      <dgm:prSet phldrT="[Text]"/>
      <dgm:spPr/>
      <dgm:t>
        <a:bodyPr/>
        <a:lstStyle/>
        <a:p>
          <a:r>
            <a:rPr lang="en-US" dirty="0"/>
            <a:t>Convert dictionary to Pandas </a:t>
          </a:r>
          <a:r>
            <a:rPr lang="en-US" dirty="0" err="1"/>
            <a:t>dataframe</a:t>
          </a:r>
          <a:endParaRPr lang="en-US" dirty="0"/>
        </a:p>
      </dgm:t>
    </dgm:pt>
    <dgm:pt modelId="{723DDA94-0148-734F-9FBC-5C8B15EABD74}" type="parTrans" cxnId="{0B8704E7-1607-9F42-A1F7-DD7E57B49D97}">
      <dgm:prSet/>
      <dgm:spPr/>
      <dgm:t>
        <a:bodyPr/>
        <a:lstStyle/>
        <a:p>
          <a:endParaRPr lang="en-US"/>
        </a:p>
      </dgm:t>
    </dgm:pt>
    <dgm:pt modelId="{AC946798-31B2-B849-AF6E-A83EBC78F836}" type="sibTrans" cxnId="{0B8704E7-1607-9F42-A1F7-DD7E57B49D97}">
      <dgm:prSet/>
      <dgm:spPr/>
      <dgm:t>
        <a:bodyPr/>
        <a:lstStyle/>
        <a:p>
          <a:endParaRPr lang="en-US"/>
        </a:p>
      </dgm:t>
    </dgm:pt>
    <dgm:pt modelId="{EE94AF8C-85B3-4747-A063-9EA210F006FE}">
      <dgm:prSet phldrT="[Text]"/>
      <dgm:spPr/>
      <dgm:t>
        <a:bodyPr/>
        <a:lstStyle/>
        <a:p>
          <a:r>
            <a:rPr lang="en-US" dirty="0"/>
            <a:t>Create dictionary of relevant columns and fill data with the appropriate keys from the parsed HTML data</a:t>
          </a:r>
        </a:p>
      </dgm:t>
    </dgm:pt>
    <dgm:pt modelId="{8B2FD1B1-0C26-9A40-9F21-11DEF34F2BA1}" type="parTrans" cxnId="{49CAF0C1-20FF-7048-87EF-9737508D8AC2}">
      <dgm:prSet/>
      <dgm:spPr/>
      <dgm:t>
        <a:bodyPr/>
        <a:lstStyle/>
        <a:p>
          <a:endParaRPr lang="en-US"/>
        </a:p>
      </dgm:t>
    </dgm:pt>
    <dgm:pt modelId="{569AFE2C-F9EF-E746-BE0D-4FCFDE3E9F0C}" type="sibTrans" cxnId="{49CAF0C1-20FF-7048-87EF-9737508D8AC2}">
      <dgm:prSet/>
      <dgm:spPr/>
      <dgm:t>
        <a:bodyPr/>
        <a:lstStyle/>
        <a:p>
          <a:endParaRPr lang="en-US"/>
        </a:p>
      </dgm:t>
    </dgm:pt>
    <dgm:pt modelId="{66831F7E-DBB8-D244-84A4-DF78D6B350AB}">
      <dgm:prSet phldrT="[Text]"/>
      <dgm:spPr/>
      <dgm:t>
        <a:bodyPr/>
        <a:lstStyle/>
        <a:p>
          <a:r>
            <a:rPr lang="en-US" dirty="0"/>
            <a:t>Find all tables using </a:t>
          </a:r>
          <a:r>
            <a:rPr lang="en-US" dirty="0" err="1"/>
            <a:t>BeautifulSoup</a:t>
          </a:r>
          <a:r>
            <a:rPr lang="en-US" dirty="0"/>
            <a:t> and identify the table containing launch data</a:t>
          </a:r>
        </a:p>
      </dgm:t>
    </dgm:pt>
    <dgm:pt modelId="{F34A9AB3-25AD-8545-88B8-7B7A03384DB0}" type="parTrans" cxnId="{F857BE4B-3629-D940-9CE8-D7859E284A85}">
      <dgm:prSet/>
      <dgm:spPr/>
      <dgm:t>
        <a:bodyPr/>
        <a:lstStyle/>
        <a:p>
          <a:endParaRPr lang="en-US"/>
        </a:p>
      </dgm:t>
    </dgm:pt>
    <dgm:pt modelId="{3F23BB8C-52C6-6542-A33C-220618CA4B4D}" type="sibTrans" cxnId="{F857BE4B-3629-D940-9CE8-D7859E284A85}">
      <dgm:prSet/>
      <dgm:spPr/>
      <dgm:t>
        <a:bodyPr/>
        <a:lstStyle/>
        <a:p>
          <a:endParaRPr lang="en-US"/>
        </a:p>
      </dgm:t>
    </dgm:pt>
    <dgm:pt modelId="{BDA46A39-D1F5-1E48-96C3-19462452D88E}" type="pres">
      <dgm:prSet presAssocID="{E75921FD-9686-424A-BB72-59840C4071F8}" presName="Name0" presStyleCnt="0">
        <dgm:presLayoutVars>
          <dgm:dir/>
          <dgm:resizeHandles val="exact"/>
        </dgm:presLayoutVars>
      </dgm:prSet>
      <dgm:spPr/>
    </dgm:pt>
    <dgm:pt modelId="{F1EA8C29-F5A2-E942-A412-099B85757B74}" type="pres">
      <dgm:prSet presAssocID="{0D416F8B-2D32-E74E-B98F-600EF6BB9CDB}" presName="node" presStyleLbl="node1" presStyleIdx="0" presStyleCnt="4">
        <dgm:presLayoutVars>
          <dgm:bulletEnabled val="1"/>
        </dgm:presLayoutVars>
      </dgm:prSet>
      <dgm:spPr/>
    </dgm:pt>
    <dgm:pt modelId="{1EA9B699-C5E5-1D47-BC2E-F2C361994F9A}" type="pres">
      <dgm:prSet presAssocID="{10303D44-F87A-3C44-A1F2-CBFF035AABD5}" presName="sibTrans" presStyleLbl="sibTrans2D1" presStyleIdx="0" presStyleCnt="3"/>
      <dgm:spPr/>
    </dgm:pt>
    <dgm:pt modelId="{9D22B2D2-381F-F54F-A5D3-ED9ECF4EC204}" type="pres">
      <dgm:prSet presAssocID="{10303D44-F87A-3C44-A1F2-CBFF035AABD5}" presName="connectorText" presStyleLbl="sibTrans2D1" presStyleIdx="0" presStyleCnt="3"/>
      <dgm:spPr/>
    </dgm:pt>
    <dgm:pt modelId="{73B92BA7-EA89-0448-9924-9811436FF5B4}" type="pres">
      <dgm:prSet presAssocID="{66831F7E-DBB8-D244-84A4-DF78D6B350AB}" presName="node" presStyleLbl="node1" presStyleIdx="1" presStyleCnt="4">
        <dgm:presLayoutVars>
          <dgm:bulletEnabled val="1"/>
        </dgm:presLayoutVars>
      </dgm:prSet>
      <dgm:spPr/>
    </dgm:pt>
    <dgm:pt modelId="{D8045DF0-77CC-2B4B-B010-6275153E25F2}" type="pres">
      <dgm:prSet presAssocID="{3F23BB8C-52C6-6542-A33C-220618CA4B4D}" presName="sibTrans" presStyleLbl="sibTrans2D1" presStyleIdx="1" presStyleCnt="3"/>
      <dgm:spPr/>
    </dgm:pt>
    <dgm:pt modelId="{8BD3B27B-F621-6140-9A05-74C25580C098}" type="pres">
      <dgm:prSet presAssocID="{3F23BB8C-52C6-6542-A33C-220618CA4B4D}" presName="connectorText" presStyleLbl="sibTrans2D1" presStyleIdx="1" presStyleCnt="3"/>
      <dgm:spPr/>
    </dgm:pt>
    <dgm:pt modelId="{0887759B-59E3-964D-9AE7-2493CE9B54CF}" type="pres">
      <dgm:prSet presAssocID="{EE94AF8C-85B3-4747-A063-9EA210F006FE}" presName="node" presStyleLbl="node1" presStyleIdx="2" presStyleCnt="4">
        <dgm:presLayoutVars>
          <dgm:bulletEnabled val="1"/>
        </dgm:presLayoutVars>
      </dgm:prSet>
      <dgm:spPr/>
    </dgm:pt>
    <dgm:pt modelId="{9E1C5DA7-111C-9A44-8443-36D385A7AB77}" type="pres">
      <dgm:prSet presAssocID="{569AFE2C-F9EF-E746-BE0D-4FCFDE3E9F0C}" presName="sibTrans" presStyleLbl="sibTrans2D1" presStyleIdx="2" presStyleCnt="3"/>
      <dgm:spPr/>
    </dgm:pt>
    <dgm:pt modelId="{716FDCEF-3AEE-A64C-AFEA-F2F997A853D0}" type="pres">
      <dgm:prSet presAssocID="{569AFE2C-F9EF-E746-BE0D-4FCFDE3E9F0C}" presName="connectorText" presStyleLbl="sibTrans2D1" presStyleIdx="2" presStyleCnt="3"/>
      <dgm:spPr/>
    </dgm:pt>
    <dgm:pt modelId="{7B5DB010-DB18-2F44-9187-490F6040BDEF}" type="pres">
      <dgm:prSet presAssocID="{9DD3A652-265E-C444-9F08-85110C9C5106}" presName="node" presStyleLbl="node1" presStyleIdx="3" presStyleCnt="4">
        <dgm:presLayoutVars>
          <dgm:bulletEnabled val="1"/>
        </dgm:presLayoutVars>
      </dgm:prSet>
      <dgm:spPr/>
    </dgm:pt>
  </dgm:ptLst>
  <dgm:cxnLst>
    <dgm:cxn modelId="{EDCF180B-05FC-CC44-9245-16431880DF1E}" type="presOf" srcId="{EE94AF8C-85B3-4747-A063-9EA210F006FE}" destId="{0887759B-59E3-964D-9AE7-2493CE9B54CF}" srcOrd="0" destOrd="0" presId="urn:microsoft.com/office/officeart/2005/8/layout/process1"/>
    <dgm:cxn modelId="{0DE04E27-FEDA-EE4D-8554-0CA7A21129E8}" type="presOf" srcId="{3F23BB8C-52C6-6542-A33C-220618CA4B4D}" destId="{D8045DF0-77CC-2B4B-B010-6275153E25F2}" srcOrd="0" destOrd="0" presId="urn:microsoft.com/office/officeart/2005/8/layout/process1"/>
    <dgm:cxn modelId="{05A46B42-0D2C-C444-96F5-B4548C1E615F}" type="presOf" srcId="{3F23BB8C-52C6-6542-A33C-220618CA4B4D}" destId="{8BD3B27B-F621-6140-9A05-74C25580C098}" srcOrd="1" destOrd="0" presId="urn:microsoft.com/office/officeart/2005/8/layout/process1"/>
    <dgm:cxn modelId="{47BBF443-6E92-C040-9880-477C0D76C2B6}" type="presOf" srcId="{9DD3A652-265E-C444-9F08-85110C9C5106}" destId="{7B5DB010-DB18-2F44-9187-490F6040BDEF}" srcOrd="0" destOrd="0" presId="urn:microsoft.com/office/officeart/2005/8/layout/process1"/>
    <dgm:cxn modelId="{63D4E844-24DD-3849-9CD5-BF55B4065FE0}" srcId="{E75921FD-9686-424A-BB72-59840C4071F8}" destId="{0D416F8B-2D32-E74E-B98F-600EF6BB9CDB}" srcOrd="0" destOrd="0" parTransId="{A8BFAC18-1FEF-9E47-A42D-E8725360041F}" sibTransId="{10303D44-F87A-3C44-A1F2-CBFF035AABD5}"/>
    <dgm:cxn modelId="{F857BE4B-3629-D940-9CE8-D7859E284A85}" srcId="{E75921FD-9686-424A-BB72-59840C4071F8}" destId="{66831F7E-DBB8-D244-84A4-DF78D6B350AB}" srcOrd="1" destOrd="0" parTransId="{F34A9AB3-25AD-8545-88B8-7B7A03384DB0}" sibTransId="{3F23BB8C-52C6-6542-A33C-220618CA4B4D}"/>
    <dgm:cxn modelId="{EDFD5772-9B52-4248-B077-8E76071CA247}" type="presOf" srcId="{10303D44-F87A-3C44-A1F2-CBFF035AABD5}" destId="{9D22B2D2-381F-F54F-A5D3-ED9ECF4EC204}" srcOrd="1" destOrd="0" presId="urn:microsoft.com/office/officeart/2005/8/layout/process1"/>
    <dgm:cxn modelId="{4501F881-35AD-1146-8A21-2CFBE978ABFB}" type="presOf" srcId="{66831F7E-DBB8-D244-84A4-DF78D6B350AB}" destId="{73B92BA7-EA89-0448-9924-9811436FF5B4}" srcOrd="0" destOrd="0" presId="urn:microsoft.com/office/officeart/2005/8/layout/process1"/>
    <dgm:cxn modelId="{069CEB9B-8715-D54E-9DF6-DC4FD8E7410B}" type="presOf" srcId="{0D416F8B-2D32-E74E-B98F-600EF6BB9CDB}" destId="{F1EA8C29-F5A2-E942-A412-099B85757B74}" srcOrd="0" destOrd="0" presId="urn:microsoft.com/office/officeart/2005/8/layout/process1"/>
    <dgm:cxn modelId="{AAB79AB4-4641-FB4C-BD87-529F02066259}" type="presOf" srcId="{E75921FD-9686-424A-BB72-59840C4071F8}" destId="{BDA46A39-D1F5-1E48-96C3-19462452D88E}" srcOrd="0" destOrd="0" presId="urn:microsoft.com/office/officeart/2005/8/layout/process1"/>
    <dgm:cxn modelId="{AE598CB8-70AE-9E4D-8FAE-ECFAABBA5383}" type="presOf" srcId="{569AFE2C-F9EF-E746-BE0D-4FCFDE3E9F0C}" destId="{9E1C5DA7-111C-9A44-8443-36D385A7AB77}" srcOrd="0" destOrd="0" presId="urn:microsoft.com/office/officeart/2005/8/layout/process1"/>
    <dgm:cxn modelId="{2FD785BF-9DD5-B144-982A-969FECE9C080}" type="presOf" srcId="{10303D44-F87A-3C44-A1F2-CBFF035AABD5}" destId="{1EA9B699-C5E5-1D47-BC2E-F2C361994F9A}" srcOrd="0" destOrd="0" presId="urn:microsoft.com/office/officeart/2005/8/layout/process1"/>
    <dgm:cxn modelId="{49CAF0C1-20FF-7048-87EF-9737508D8AC2}" srcId="{E75921FD-9686-424A-BB72-59840C4071F8}" destId="{EE94AF8C-85B3-4747-A063-9EA210F006FE}" srcOrd="2" destOrd="0" parTransId="{8B2FD1B1-0C26-9A40-9F21-11DEF34F2BA1}" sibTransId="{569AFE2C-F9EF-E746-BE0D-4FCFDE3E9F0C}"/>
    <dgm:cxn modelId="{0B8704E7-1607-9F42-A1F7-DD7E57B49D97}" srcId="{E75921FD-9686-424A-BB72-59840C4071F8}" destId="{9DD3A652-265E-C444-9F08-85110C9C5106}" srcOrd="3" destOrd="0" parTransId="{723DDA94-0148-734F-9FBC-5C8B15EABD74}" sibTransId="{AC946798-31B2-B849-AF6E-A83EBC78F836}"/>
    <dgm:cxn modelId="{1C365AEF-D28C-EA42-AF6B-8BD0EFFF43A1}" type="presOf" srcId="{569AFE2C-F9EF-E746-BE0D-4FCFDE3E9F0C}" destId="{716FDCEF-3AEE-A64C-AFEA-F2F997A853D0}" srcOrd="1" destOrd="0" presId="urn:microsoft.com/office/officeart/2005/8/layout/process1"/>
    <dgm:cxn modelId="{C2849168-80C4-DB43-94DD-DFC5114DD094}" type="presParOf" srcId="{BDA46A39-D1F5-1E48-96C3-19462452D88E}" destId="{F1EA8C29-F5A2-E942-A412-099B85757B74}" srcOrd="0" destOrd="0" presId="urn:microsoft.com/office/officeart/2005/8/layout/process1"/>
    <dgm:cxn modelId="{37865E90-F919-5843-8DEF-178B9DC3696C}" type="presParOf" srcId="{BDA46A39-D1F5-1E48-96C3-19462452D88E}" destId="{1EA9B699-C5E5-1D47-BC2E-F2C361994F9A}" srcOrd="1" destOrd="0" presId="urn:microsoft.com/office/officeart/2005/8/layout/process1"/>
    <dgm:cxn modelId="{E0819830-65B1-594C-9325-6164930FB9FC}" type="presParOf" srcId="{1EA9B699-C5E5-1D47-BC2E-F2C361994F9A}" destId="{9D22B2D2-381F-F54F-A5D3-ED9ECF4EC204}" srcOrd="0" destOrd="0" presId="urn:microsoft.com/office/officeart/2005/8/layout/process1"/>
    <dgm:cxn modelId="{525B4884-6DE8-C340-B410-4B447CE28FBE}" type="presParOf" srcId="{BDA46A39-D1F5-1E48-96C3-19462452D88E}" destId="{73B92BA7-EA89-0448-9924-9811436FF5B4}" srcOrd="2" destOrd="0" presId="urn:microsoft.com/office/officeart/2005/8/layout/process1"/>
    <dgm:cxn modelId="{5F17BCE0-C27C-E14A-B817-E643C7EE4C48}" type="presParOf" srcId="{BDA46A39-D1F5-1E48-96C3-19462452D88E}" destId="{D8045DF0-77CC-2B4B-B010-6275153E25F2}" srcOrd="3" destOrd="0" presId="urn:microsoft.com/office/officeart/2005/8/layout/process1"/>
    <dgm:cxn modelId="{94ED4D3A-9C19-DF49-A69E-8A813BD9E38D}" type="presParOf" srcId="{D8045DF0-77CC-2B4B-B010-6275153E25F2}" destId="{8BD3B27B-F621-6140-9A05-74C25580C098}" srcOrd="0" destOrd="0" presId="urn:microsoft.com/office/officeart/2005/8/layout/process1"/>
    <dgm:cxn modelId="{55BD887C-6F25-FE43-A418-C4AA107E10E0}" type="presParOf" srcId="{BDA46A39-D1F5-1E48-96C3-19462452D88E}" destId="{0887759B-59E3-964D-9AE7-2493CE9B54CF}" srcOrd="4" destOrd="0" presId="urn:microsoft.com/office/officeart/2005/8/layout/process1"/>
    <dgm:cxn modelId="{6C0A8BE7-DEC9-D242-ACB1-10559C2199FC}" type="presParOf" srcId="{BDA46A39-D1F5-1E48-96C3-19462452D88E}" destId="{9E1C5DA7-111C-9A44-8443-36D385A7AB77}" srcOrd="5" destOrd="0" presId="urn:microsoft.com/office/officeart/2005/8/layout/process1"/>
    <dgm:cxn modelId="{884BBF8B-065F-9146-BBF8-95E966C19114}" type="presParOf" srcId="{9E1C5DA7-111C-9A44-8443-36D385A7AB77}" destId="{716FDCEF-3AEE-A64C-AFEA-F2F997A853D0}" srcOrd="0" destOrd="0" presId="urn:microsoft.com/office/officeart/2005/8/layout/process1"/>
    <dgm:cxn modelId="{C98E9920-0063-E64D-9EAD-C094A4C56B0C}" type="presParOf" srcId="{BDA46A39-D1F5-1E48-96C3-19462452D88E}" destId="{7B5DB010-DB18-2F44-9187-490F6040BDEF}"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75921FD-9686-424A-BB72-59840C4071F8}" type="doc">
      <dgm:prSet loTypeId="urn:microsoft.com/office/officeart/2005/8/layout/process1" loCatId="" qsTypeId="urn:microsoft.com/office/officeart/2005/8/quickstyle/simple1" qsCatId="simple" csTypeId="urn:microsoft.com/office/officeart/2005/8/colors/colorful1" csCatId="colorful" phldr="1"/>
      <dgm:spPr/>
    </dgm:pt>
    <dgm:pt modelId="{0D416F8B-2D32-E74E-B98F-600EF6BB9CDB}">
      <dgm:prSet phldrT="[Text]"/>
      <dgm:spPr/>
      <dgm:t>
        <a:bodyPr/>
        <a:lstStyle/>
        <a:p>
          <a:r>
            <a:rPr lang="en-US" dirty="0"/>
            <a:t>Missing Data Treatment – Identify missing data and for </a:t>
          </a:r>
          <a:r>
            <a:rPr lang="en-US" dirty="0" err="1"/>
            <a:t>Payloadmass</a:t>
          </a:r>
          <a:r>
            <a:rPr lang="en-US" dirty="0"/>
            <a:t>, replace with mean value of </a:t>
          </a:r>
          <a:r>
            <a:rPr lang="en-US" dirty="0" err="1"/>
            <a:t>Payloadmass</a:t>
          </a:r>
          <a:r>
            <a:rPr lang="en-US" dirty="0"/>
            <a:t> for all observations (missing </a:t>
          </a:r>
          <a:r>
            <a:rPr lang="en-US" dirty="0" err="1"/>
            <a:t>LandingPad</a:t>
          </a:r>
          <a:r>
            <a:rPr lang="en-US" dirty="0"/>
            <a:t> datapoints are not replaced)</a:t>
          </a:r>
        </a:p>
      </dgm:t>
    </dgm:pt>
    <dgm:pt modelId="{A8BFAC18-1FEF-9E47-A42D-E8725360041F}" type="parTrans" cxnId="{63D4E844-24DD-3849-9CD5-BF55B4065FE0}">
      <dgm:prSet/>
      <dgm:spPr/>
      <dgm:t>
        <a:bodyPr/>
        <a:lstStyle/>
        <a:p>
          <a:endParaRPr lang="en-US"/>
        </a:p>
      </dgm:t>
    </dgm:pt>
    <dgm:pt modelId="{10303D44-F87A-3C44-A1F2-CBFF035AABD5}" type="sibTrans" cxnId="{63D4E844-24DD-3849-9CD5-BF55B4065FE0}">
      <dgm:prSet/>
      <dgm:spPr/>
      <dgm:t>
        <a:bodyPr/>
        <a:lstStyle/>
        <a:p>
          <a:endParaRPr lang="en-US"/>
        </a:p>
      </dgm:t>
    </dgm:pt>
    <dgm:pt modelId="{13E82217-40C7-FC4B-9256-2083E08E6B85}">
      <dgm:prSet phldrT="[Text]"/>
      <dgm:spPr/>
      <dgm:t>
        <a:bodyPr/>
        <a:lstStyle/>
        <a:p>
          <a:r>
            <a:rPr lang="en-US" dirty="0"/>
            <a:t>Calculate number and occurrence of each orbit, and outcome</a:t>
          </a:r>
        </a:p>
      </dgm:t>
    </dgm:pt>
    <dgm:pt modelId="{31198E1C-A977-A745-9378-F5403AC2CB15}" type="parTrans" cxnId="{7A05D90A-6A9D-2741-833B-62DD30506646}">
      <dgm:prSet/>
      <dgm:spPr/>
      <dgm:t>
        <a:bodyPr/>
        <a:lstStyle/>
        <a:p>
          <a:endParaRPr lang="en-US"/>
        </a:p>
      </dgm:t>
    </dgm:pt>
    <dgm:pt modelId="{71DF4954-FB52-C74D-926C-961C1E1B143D}" type="sibTrans" cxnId="{7A05D90A-6A9D-2741-833B-62DD30506646}">
      <dgm:prSet/>
      <dgm:spPr/>
      <dgm:t>
        <a:bodyPr/>
        <a:lstStyle/>
        <a:p>
          <a:endParaRPr lang="en-US"/>
        </a:p>
      </dgm:t>
    </dgm:pt>
    <dgm:pt modelId="{9F80F3E8-DD4F-E14D-B400-DBC851A8CEFD}">
      <dgm:prSet phldrT="[Text]"/>
      <dgm:spPr/>
      <dgm:t>
        <a:bodyPr/>
        <a:lstStyle/>
        <a:p>
          <a:r>
            <a:rPr lang="en-US" dirty="0"/>
            <a:t>Create binary variable for successful outcome </a:t>
          </a:r>
        </a:p>
      </dgm:t>
    </dgm:pt>
    <dgm:pt modelId="{87D47120-0DC0-1640-BE9E-668F7BCB1332}" type="parTrans" cxnId="{B4010403-4C3C-A547-9715-98DE890ADB8A}">
      <dgm:prSet/>
      <dgm:spPr/>
      <dgm:t>
        <a:bodyPr/>
        <a:lstStyle/>
        <a:p>
          <a:endParaRPr lang="en-US"/>
        </a:p>
      </dgm:t>
    </dgm:pt>
    <dgm:pt modelId="{96F8B4B7-79F9-304F-B60E-4C4F1FCD5344}" type="sibTrans" cxnId="{B4010403-4C3C-A547-9715-98DE890ADB8A}">
      <dgm:prSet/>
      <dgm:spPr/>
      <dgm:t>
        <a:bodyPr/>
        <a:lstStyle/>
        <a:p>
          <a:endParaRPr lang="en-US"/>
        </a:p>
      </dgm:t>
    </dgm:pt>
    <dgm:pt modelId="{31EDE286-89E7-EB45-A9D5-664656D43ACB}">
      <dgm:prSet phldrT="[Text]"/>
      <dgm:spPr/>
      <dgm:t>
        <a:bodyPr/>
        <a:lstStyle/>
        <a:p>
          <a:r>
            <a:rPr lang="en-US" dirty="0"/>
            <a:t>Calculate success rate</a:t>
          </a:r>
        </a:p>
      </dgm:t>
    </dgm:pt>
    <dgm:pt modelId="{D4BC71EE-8D8E-CE49-9C1E-85797FA28F18}" type="parTrans" cxnId="{6A050053-BD55-B146-8BF2-3EB8DBDC1D9F}">
      <dgm:prSet/>
      <dgm:spPr/>
      <dgm:t>
        <a:bodyPr/>
        <a:lstStyle/>
        <a:p>
          <a:endParaRPr lang="en-US"/>
        </a:p>
      </dgm:t>
    </dgm:pt>
    <dgm:pt modelId="{EE3776FC-BF4D-514A-9F8E-F1498CDEF523}" type="sibTrans" cxnId="{6A050053-BD55-B146-8BF2-3EB8DBDC1D9F}">
      <dgm:prSet/>
      <dgm:spPr/>
      <dgm:t>
        <a:bodyPr/>
        <a:lstStyle/>
        <a:p>
          <a:endParaRPr lang="en-US"/>
        </a:p>
      </dgm:t>
    </dgm:pt>
    <dgm:pt modelId="{BDA46A39-D1F5-1E48-96C3-19462452D88E}" type="pres">
      <dgm:prSet presAssocID="{E75921FD-9686-424A-BB72-59840C4071F8}" presName="Name0" presStyleCnt="0">
        <dgm:presLayoutVars>
          <dgm:dir/>
          <dgm:resizeHandles val="exact"/>
        </dgm:presLayoutVars>
      </dgm:prSet>
      <dgm:spPr/>
    </dgm:pt>
    <dgm:pt modelId="{F1EA8C29-F5A2-E942-A412-099B85757B74}" type="pres">
      <dgm:prSet presAssocID="{0D416F8B-2D32-E74E-B98F-600EF6BB9CDB}" presName="node" presStyleLbl="node1" presStyleIdx="0" presStyleCnt="4">
        <dgm:presLayoutVars>
          <dgm:bulletEnabled val="1"/>
        </dgm:presLayoutVars>
      </dgm:prSet>
      <dgm:spPr/>
    </dgm:pt>
    <dgm:pt modelId="{008206AF-1034-954C-B9FF-5A3725B8EECE}" type="pres">
      <dgm:prSet presAssocID="{10303D44-F87A-3C44-A1F2-CBFF035AABD5}" presName="sibTrans" presStyleLbl="sibTrans2D1" presStyleIdx="0" presStyleCnt="3"/>
      <dgm:spPr/>
    </dgm:pt>
    <dgm:pt modelId="{3936BFB2-02BF-B44B-85BB-9FB42AF379C3}" type="pres">
      <dgm:prSet presAssocID="{10303D44-F87A-3C44-A1F2-CBFF035AABD5}" presName="connectorText" presStyleLbl="sibTrans2D1" presStyleIdx="0" presStyleCnt="3"/>
      <dgm:spPr/>
    </dgm:pt>
    <dgm:pt modelId="{CB150596-FA1C-6640-B5BF-E4B2AB65AC6C}" type="pres">
      <dgm:prSet presAssocID="{13E82217-40C7-FC4B-9256-2083E08E6B85}" presName="node" presStyleLbl="node1" presStyleIdx="1" presStyleCnt="4">
        <dgm:presLayoutVars>
          <dgm:bulletEnabled val="1"/>
        </dgm:presLayoutVars>
      </dgm:prSet>
      <dgm:spPr/>
    </dgm:pt>
    <dgm:pt modelId="{6D737A09-8D2D-AC4D-9AE0-A945575FCE88}" type="pres">
      <dgm:prSet presAssocID="{71DF4954-FB52-C74D-926C-961C1E1B143D}" presName="sibTrans" presStyleLbl="sibTrans2D1" presStyleIdx="1" presStyleCnt="3"/>
      <dgm:spPr/>
    </dgm:pt>
    <dgm:pt modelId="{EA62DCED-8B2A-F249-A255-0F4A7D1ECCD8}" type="pres">
      <dgm:prSet presAssocID="{71DF4954-FB52-C74D-926C-961C1E1B143D}" presName="connectorText" presStyleLbl="sibTrans2D1" presStyleIdx="1" presStyleCnt="3"/>
      <dgm:spPr/>
    </dgm:pt>
    <dgm:pt modelId="{1EBF7892-0CCB-2C46-BFB1-C6F4C7A17FCC}" type="pres">
      <dgm:prSet presAssocID="{9F80F3E8-DD4F-E14D-B400-DBC851A8CEFD}" presName="node" presStyleLbl="node1" presStyleIdx="2" presStyleCnt="4">
        <dgm:presLayoutVars>
          <dgm:bulletEnabled val="1"/>
        </dgm:presLayoutVars>
      </dgm:prSet>
      <dgm:spPr/>
    </dgm:pt>
    <dgm:pt modelId="{10265DC0-6289-E742-9043-6878B6E94E81}" type="pres">
      <dgm:prSet presAssocID="{96F8B4B7-79F9-304F-B60E-4C4F1FCD5344}" presName="sibTrans" presStyleLbl="sibTrans2D1" presStyleIdx="2" presStyleCnt="3"/>
      <dgm:spPr/>
    </dgm:pt>
    <dgm:pt modelId="{E2C6D512-9275-EB4B-A8E9-C69BDDBA2167}" type="pres">
      <dgm:prSet presAssocID="{96F8B4B7-79F9-304F-B60E-4C4F1FCD5344}" presName="connectorText" presStyleLbl="sibTrans2D1" presStyleIdx="2" presStyleCnt="3"/>
      <dgm:spPr/>
    </dgm:pt>
    <dgm:pt modelId="{84195A87-908B-F94A-8F27-8C59A2C72796}" type="pres">
      <dgm:prSet presAssocID="{31EDE286-89E7-EB45-A9D5-664656D43ACB}" presName="node" presStyleLbl="node1" presStyleIdx="3" presStyleCnt="4">
        <dgm:presLayoutVars>
          <dgm:bulletEnabled val="1"/>
        </dgm:presLayoutVars>
      </dgm:prSet>
      <dgm:spPr/>
    </dgm:pt>
  </dgm:ptLst>
  <dgm:cxnLst>
    <dgm:cxn modelId="{B4010403-4C3C-A547-9715-98DE890ADB8A}" srcId="{E75921FD-9686-424A-BB72-59840C4071F8}" destId="{9F80F3E8-DD4F-E14D-B400-DBC851A8CEFD}" srcOrd="2" destOrd="0" parTransId="{87D47120-0DC0-1640-BE9E-668F7BCB1332}" sibTransId="{96F8B4B7-79F9-304F-B60E-4C4F1FCD5344}"/>
    <dgm:cxn modelId="{7A05D90A-6A9D-2741-833B-62DD30506646}" srcId="{E75921FD-9686-424A-BB72-59840C4071F8}" destId="{13E82217-40C7-FC4B-9256-2083E08E6B85}" srcOrd="1" destOrd="0" parTransId="{31198E1C-A977-A745-9378-F5403AC2CB15}" sibTransId="{71DF4954-FB52-C74D-926C-961C1E1B143D}"/>
    <dgm:cxn modelId="{A65E0717-D86D-8D48-BBD0-C7D37C5A70E5}" type="presOf" srcId="{10303D44-F87A-3C44-A1F2-CBFF035AABD5}" destId="{008206AF-1034-954C-B9FF-5A3725B8EECE}" srcOrd="0" destOrd="0" presId="urn:microsoft.com/office/officeart/2005/8/layout/process1"/>
    <dgm:cxn modelId="{529AD32E-F131-A841-9812-D96BF34B9E6C}" type="presOf" srcId="{13E82217-40C7-FC4B-9256-2083E08E6B85}" destId="{CB150596-FA1C-6640-B5BF-E4B2AB65AC6C}" srcOrd="0" destOrd="0" presId="urn:microsoft.com/office/officeart/2005/8/layout/process1"/>
    <dgm:cxn modelId="{63D4E844-24DD-3849-9CD5-BF55B4065FE0}" srcId="{E75921FD-9686-424A-BB72-59840C4071F8}" destId="{0D416F8B-2D32-E74E-B98F-600EF6BB9CDB}" srcOrd="0" destOrd="0" parTransId="{A8BFAC18-1FEF-9E47-A42D-E8725360041F}" sibTransId="{10303D44-F87A-3C44-A1F2-CBFF035AABD5}"/>
    <dgm:cxn modelId="{6A050053-BD55-B146-8BF2-3EB8DBDC1D9F}" srcId="{E75921FD-9686-424A-BB72-59840C4071F8}" destId="{31EDE286-89E7-EB45-A9D5-664656D43ACB}" srcOrd="3" destOrd="0" parTransId="{D4BC71EE-8D8E-CE49-9C1E-85797FA28F18}" sibTransId="{EE3776FC-BF4D-514A-9F8E-F1498CDEF523}"/>
    <dgm:cxn modelId="{8239C35A-F4C5-0442-B21C-658BA6201CF6}" type="presOf" srcId="{96F8B4B7-79F9-304F-B60E-4C4F1FCD5344}" destId="{10265DC0-6289-E742-9043-6878B6E94E81}" srcOrd="0" destOrd="0" presId="urn:microsoft.com/office/officeart/2005/8/layout/process1"/>
    <dgm:cxn modelId="{069CEB9B-8715-D54E-9DF6-DC4FD8E7410B}" type="presOf" srcId="{0D416F8B-2D32-E74E-B98F-600EF6BB9CDB}" destId="{F1EA8C29-F5A2-E942-A412-099B85757B74}" srcOrd="0" destOrd="0" presId="urn:microsoft.com/office/officeart/2005/8/layout/process1"/>
    <dgm:cxn modelId="{AAB79AB4-4641-FB4C-BD87-529F02066259}" type="presOf" srcId="{E75921FD-9686-424A-BB72-59840C4071F8}" destId="{BDA46A39-D1F5-1E48-96C3-19462452D88E}" srcOrd="0" destOrd="0" presId="urn:microsoft.com/office/officeart/2005/8/layout/process1"/>
    <dgm:cxn modelId="{E2A092BB-AC57-7742-AE48-FB69ABEE3DFA}" type="presOf" srcId="{9F80F3E8-DD4F-E14D-B400-DBC851A8CEFD}" destId="{1EBF7892-0CCB-2C46-BFB1-C6F4C7A17FCC}" srcOrd="0" destOrd="0" presId="urn:microsoft.com/office/officeart/2005/8/layout/process1"/>
    <dgm:cxn modelId="{12C76CC4-9145-A94E-95F8-49B08ECAC1D5}" type="presOf" srcId="{10303D44-F87A-3C44-A1F2-CBFF035AABD5}" destId="{3936BFB2-02BF-B44B-85BB-9FB42AF379C3}" srcOrd="1" destOrd="0" presId="urn:microsoft.com/office/officeart/2005/8/layout/process1"/>
    <dgm:cxn modelId="{9B9D50DD-8DFD-C843-9D6B-E0E1CE44E3E9}" type="presOf" srcId="{96F8B4B7-79F9-304F-B60E-4C4F1FCD5344}" destId="{E2C6D512-9275-EB4B-A8E9-C69BDDBA2167}" srcOrd="1" destOrd="0" presId="urn:microsoft.com/office/officeart/2005/8/layout/process1"/>
    <dgm:cxn modelId="{14D529DF-4F55-3A4D-B6DD-7028ADB9D5A1}" type="presOf" srcId="{71DF4954-FB52-C74D-926C-961C1E1B143D}" destId="{6D737A09-8D2D-AC4D-9AE0-A945575FCE88}" srcOrd="0" destOrd="0" presId="urn:microsoft.com/office/officeart/2005/8/layout/process1"/>
    <dgm:cxn modelId="{87A475E2-374C-D24A-9432-3324CDE7FB2F}" type="presOf" srcId="{31EDE286-89E7-EB45-A9D5-664656D43ACB}" destId="{84195A87-908B-F94A-8F27-8C59A2C72796}" srcOrd="0" destOrd="0" presId="urn:microsoft.com/office/officeart/2005/8/layout/process1"/>
    <dgm:cxn modelId="{988E41F0-ECB7-914C-ABAA-39D99388AF36}" type="presOf" srcId="{71DF4954-FB52-C74D-926C-961C1E1B143D}" destId="{EA62DCED-8B2A-F249-A255-0F4A7D1ECCD8}" srcOrd="1" destOrd="0" presId="urn:microsoft.com/office/officeart/2005/8/layout/process1"/>
    <dgm:cxn modelId="{C2849168-80C4-DB43-94DD-DFC5114DD094}" type="presParOf" srcId="{BDA46A39-D1F5-1E48-96C3-19462452D88E}" destId="{F1EA8C29-F5A2-E942-A412-099B85757B74}" srcOrd="0" destOrd="0" presId="urn:microsoft.com/office/officeart/2005/8/layout/process1"/>
    <dgm:cxn modelId="{97A2455F-F91B-0047-80A9-8B5C611117B5}" type="presParOf" srcId="{BDA46A39-D1F5-1E48-96C3-19462452D88E}" destId="{008206AF-1034-954C-B9FF-5A3725B8EECE}" srcOrd="1" destOrd="0" presId="urn:microsoft.com/office/officeart/2005/8/layout/process1"/>
    <dgm:cxn modelId="{CB0FF1A5-1B00-6541-B0C9-582ECA8D44DD}" type="presParOf" srcId="{008206AF-1034-954C-B9FF-5A3725B8EECE}" destId="{3936BFB2-02BF-B44B-85BB-9FB42AF379C3}" srcOrd="0" destOrd="0" presId="urn:microsoft.com/office/officeart/2005/8/layout/process1"/>
    <dgm:cxn modelId="{1BDC30A8-4D31-1F43-B101-D296CA51BB72}" type="presParOf" srcId="{BDA46A39-D1F5-1E48-96C3-19462452D88E}" destId="{CB150596-FA1C-6640-B5BF-E4B2AB65AC6C}" srcOrd="2" destOrd="0" presId="urn:microsoft.com/office/officeart/2005/8/layout/process1"/>
    <dgm:cxn modelId="{1A9096F0-7032-8248-BF53-5847FB9B07D5}" type="presParOf" srcId="{BDA46A39-D1F5-1E48-96C3-19462452D88E}" destId="{6D737A09-8D2D-AC4D-9AE0-A945575FCE88}" srcOrd="3" destOrd="0" presId="urn:microsoft.com/office/officeart/2005/8/layout/process1"/>
    <dgm:cxn modelId="{AC375972-5EE0-2E43-875D-B308624D534F}" type="presParOf" srcId="{6D737A09-8D2D-AC4D-9AE0-A945575FCE88}" destId="{EA62DCED-8B2A-F249-A255-0F4A7D1ECCD8}" srcOrd="0" destOrd="0" presId="urn:microsoft.com/office/officeart/2005/8/layout/process1"/>
    <dgm:cxn modelId="{7BC08298-4F12-E242-B17C-D298FB8EE51B}" type="presParOf" srcId="{BDA46A39-D1F5-1E48-96C3-19462452D88E}" destId="{1EBF7892-0CCB-2C46-BFB1-C6F4C7A17FCC}" srcOrd="4" destOrd="0" presId="urn:microsoft.com/office/officeart/2005/8/layout/process1"/>
    <dgm:cxn modelId="{8CB7A670-1076-3341-9DE0-89F0B02EB81F}" type="presParOf" srcId="{BDA46A39-D1F5-1E48-96C3-19462452D88E}" destId="{10265DC0-6289-E742-9043-6878B6E94E81}" srcOrd="5" destOrd="0" presId="urn:microsoft.com/office/officeart/2005/8/layout/process1"/>
    <dgm:cxn modelId="{B5305EE6-4E71-C941-8662-B523A2372A25}" type="presParOf" srcId="{10265DC0-6289-E742-9043-6878B6E94E81}" destId="{E2C6D512-9275-EB4B-A8E9-C69BDDBA2167}" srcOrd="0" destOrd="0" presId="urn:microsoft.com/office/officeart/2005/8/layout/process1"/>
    <dgm:cxn modelId="{E70607E0-9076-DB48-9F7D-E0AC7C066EAD}" type="presParOf" srcId="{BDA46A39-D1F5-1E48-96C3-19462452D88E}" destId="{84195A87-908B-F94A-8F27-8C59A2C72796}"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B96886C-9CAC-E64C-810D-267D4CF22B78}" type="doc">
      <dgm:prSet loTypeId="urn:microsoft.com/office/officeart/2005/8/layout/process1" loCatId="" qsTypeId="urn:microsoft.com/office/officeart/2005/8/quickstyle/simple1" qsCatId="simple" csTypeId="urn:microsoft.com/office/officeart/2005/8/colors/colorful1" csCatId="colorful" phldr="1"/>
      <dgm:spPr/>
    </dgm:pt>
    <dgm:pt modelId="{71DD9EC5-2C67-B74F-AAD1-B19DB77079E1}">
      <dgm:prSet phldrT="[Text]"/>
      <dgm:spPr/>
      <dgm:t>
        <a:bodyPr/>
        <a:lstStyle/>
        <a:p>
          <a:r>
            <a:rPr lang="en-US" dirty="0">
              <a:latin typeface="Abadi" panose="020B0604020104020204" pitchFamily="34" charset="0"/>
            </a:rPr>
            <a:t>Data Prep: cleaned the data, extracted features and target, standardized features</a:t>
          </a:r>
        </a:p>
      </dgm:t>
    </dgm:pt>
    <dgm:pt modelId="{D99ACB98-C8C6-9040-8032-6D9DC714092C}" type="parTrans" cxnId="{F6A711EA-458A-D442-8607-EE7F4A49F829}">
      <dgm:prSet/>
      <dgm:spPr/>
      <dgm:t>
        <a:bodyPr/>
        <a:lstStyle/>
        <a:p>
          <a:endParaRPr lang="en-US">
            <a:latin typeface="Abadi" panose="020B0604020104020204" pitchFamily="34" charset="0"/>
          </a:endParaRPr>
        </a:p>
      </dgm:t>
    </dgm:pt>
    <dgm:pt modelId="{5D69F71B-A1D6-3542-A94B-6D887129C7B7}" type="sibTrans" cxnId="{F6A711EA-458A-D442-8607-EE7F4A49F829}">
      <dgm:prSet/>
      <dgm:spPr/>
      <dgm:t>
        <a:bodyPr/>
        <a:lstStyle/>
        <a:p>
          <a:endParaRPr lang="en-US">
            <a:latin typeface="Abadi" panose="020B0604020104020204" pitchFamily="34" charset="0"/>
          </a:endParaRPr>
        </a:p>
      </dgm:t>
    </dgm:pt>
    <dgm:pt modelId="{585D7E78-EBC5-174F-9B08-1111FAA43ADD}">
      <dgm:prSet phldrT="[Text]"/>
      <dgm:spPr/>
      <dgm:t>
        <a:bodyPr/>
        <a:lstStyle/>
        <a:p>
          <a:r>
            <a:rPr lang="en-US" dirty="0">
              <a:latin typeface="Abadi" panose="020B0604020104020204" pitchFamily="34" charset="0"/>
            </a:rPr>
            <a:t>Data Split: Training (80%) and testing (20%) sets with fixed random seed</a:t>
          </a:r>
        </a:p>
      </dgm:t>
    </dgm:pt>
    <dgm:pt modelId="{199ED593-4613-6840-8E41-74956CA85C0D}" type="parTrans" cxnId="{E233D134-D604-2748-AA3D-3AD256FA19B7}">
      <dgm:prSet/>
      <dgm:spPr/>
      <dgm:t>
        <a:bodyPr/>
        <a:lstStyle/>
        <a:p>
          <a:endParaRPr lang="en-US">
            <a:latin typeface="Abadi" panose="020B0604020104020204" pitchFamily="34" charset="0"/>
          </a:endParaRPr>
        </a:p>
      </dgm:t>
    </dgm:pt>
    <dgm:pt modelId="{24B38D4B-4E3E-6D42-A7BD-BBDF0CBCCBB2}" type="sibTrans" cxnId="{E233D134-D604-2748-AA3D-3AD256FA19B7}">
      <dgm:prSet/>
      <dgm:spPr/>
      <dgm:t>
        <a:bodyPr/>
        <a:lstStyle/>
        <a:p>
          <a:endParaRPr lang="en-US">
            <a:latin typeface="Abadi" panose="020B0604020104020204" pitchFamily="34" charset="0"/>
          </a:endParaRPr>
        </a:p>
      </dgm:t>
    </dgm:pt>
    <dgm:pt modelId="{B7EA0E06-C088-DD4C-8C3E-B426BCE2513A}">
      <dgm:prSet phldrT="[Text]"/>
      <dgm:spPr/>
      <dgm:t>
        <a:bodyPr/>
        <a:lstStyle/>
        <a:p>
          <a:r>
            <a:rPr lang="en-US" dirty="0">
              <a:latin typeface="Abadi" panose="020B0604020104020204" pitchFamily="34" charset="0"/>
            </a:rPr>
            <a:t>Modeling: Built logistic regression, SVM, Decision Tree, and KNN models. Used </a:t>
          </a:r>
          <a:r>
            <a:rPr lang="en-US" dirty="0" err="1">
              <a:latin typeface="Abadi" panose="020B0604020104020204" pitchFamily="34" charset="0"/>
            </a:rPr>
            <a:t>GridSearchCV</a:t>
          </a:r>
          <a:r>
            <a:rPr lang="en-US" dirty="0">
              <a:latin typeface="Abadi" panose="020B0604020104020204" pitchFamily="34" charset="0"/>
            </a:rPr>
            <a:t> (10-fold CV) for hyperparameter tuning</a:t>
          </a:r>
        </a:p>
      </dgm:t>
    </dgm:pt>
    <dgm:pt modelId="{94433871-D921-6C43-96C2-D5E9DCC4B150}" type="parTrans" cxnId="{C524EFC4-8AB3-D24D-8447-5130F264E7AE}">
      <dgm:prSet/>
      <dgm:spPr/>
      <dgm:t>
        <a:bodyPr/>
        <a:lstStyle/>
        <a:p>
          <a:endParaRPr lang="en-US">
            <a:latin typeface="Abadi" panose="020B0604020104020204" pitchFamily="34" charset="0"/>
          </a:endParaRPr>
        </a:p>
      </dgm:t>
    </dgm:pt>
    <dgm:pt modelId="{0986A574-E711-E247-BCD7-872A32E70B65}" type="sibTrans" cxnId="{C524EFC4-8AB3-D24D-8447-5130F264E7AE}">
      <dgm:prSet/>
      <dgm:spPr/>
      <dgm:t>
        <a:bodyPr/>
        <a:lstStyle/>
        <a:p>
          <a:endParaRPr lang="en-US">
            <a:latin typeface="Abadi" panose="020B0604020104020204" pitchFamily="34" charset="0"/>
          </a:endParaRPr>
        </a:p>
      </dgm:t>
    </dgm:pt>
    <dgm:pt modelId="{ECA27354-5E16-9A4D-8528-A77451D3F526}">
      <dgm:prSet phldrT="[Text]"/>
      <dgm:spPr/>
      <dgm:t>
        <a:bodyPr/>
        <a:lstStyle/>
        <a:p>
          <a:r>
            <a:rPr lang="en-US" dirty="0">
              <a:latin typeface="Abadi" panose="020B0604020104020204" pitchFamily="34" charset="0"/>
            </a:rPr>
            <a:t>Evaluation: Compared models using CV accuracy, test accuracy, confusion matrices, and classification reports</a:t>
          </a:r>
        </a:p>
      </dgm:t>
    </dgm:pt>
    <dgm:pt modelId="{9D0BE3A7-DD62-5844-A5BD-085D0252692D}" type="parTrans" cxnId="{E64E04B6-FDA6-2343-9957-1EC9413CD4F9}">
      <dgm:prSet/>
      <dgm:spPr/>
      <dgm:t>
        <a:bodyPr/>
        <a:lstStyle/>
        <a:p>
          <a:endParaRPr lang="en-US">
            <a:latin typeface="Abadi" panose="020B0604020104020204" pitchFamily="34" charset="0"/>
          </a:endParaRPr>
        </a:p>
      </dgm:t>
    </dgm:pt>
    <dgm:pt modelId="{449B592C-B8E9-6743-872A-49B5D4D2FB16}" type="sibTrans" cxnId="{E64E04B6-FDA6-2343-9957-1EC9413CD4F9}">
      <dgm:prSet/>
      <dgm:spPr/>
      <dgm:t>
        <a:bodyPr/>
        <a:lstStyle/>
        <a:p>
          <a:endParaRPr lang="en-US">
            <a:latin typeface="Abadi" panose="020B0604020104020204" pitchFamily="34" charset="0"/>
          </a:endParaRPr>
        </a:p>
      </dgm:t>
    </dgm:pt>
    <dgm:pt modelId="{FFB0D597-D892-6445-944B-CF127F20D66E}">
      <dgm:prSet phldrT="[Text]"/>
      <dgm:spPr/>
      <dgm:t>
        <a:bodyPr/>
        <a:lstStyle/>
        <a:p>
          <a:r>
            <a:rPr lang="en-US" dirty="0">
              <a:latin typeface="Abadi" panose="020B0604020104020204" pitchFamily="34" charset="0"/>
            </a:rPr>
            <a:t>Results: Models showed similar strong performance on this dataset</a:t>
          </a:r>
        </a:p>
      </dgm:t>
    </dgm:pt>
    <dgm:pt modelId="{36AC4AB8-2029-504A-8DEC-2043BE8475A1}" type="parTrans" cxnId="{B810E73A-5943-504B-9E0A-284179BE8EB7}">
      <dgm:prSet/>
      <dgm:spPr/>
      <dgm:t>
        <a:bodyPr/>
        <a:lstStyle/>
        <a:p>
          <a:endParaRPr lang="en-US">
            <a:latin typeface="Abadi" panose="020B0604020104020204" pitchFamily="34" charset="0"/>
          </a:endParaRPr>
        </a:p>
      </dgm:t>
    </dgm:pt>
    <dgm:pt modelId="{A3AA7F5A-E8AD-5D4A-9A96-52CAFE6208C1}" type="sibTrans" cxnId="{B810E73A-5943-504B-9E0A-284179BE8EB7}">
      <dgm:prSet/>
      <dgm:spPr/>
      <dgm:t>
        <a:bodyPr/>
        <a:lstStyle/>
        <a:p>
          <a:endParaRPr lang="en-US">
            <a:latin typeface="Abadi" panose="020B0604020104020204" pitchFamily="34" charset="0"/>
          </a:endParaRPr>
        </a:p>
      </dgm:t>
    </dgm:pt>
    <dgm:pt modelId="{FF550AF8-DB33-B845-9EDE-81E41D109319}">
      <dgm:prSet phldrT="[Text]"/>
      <dgm:spPr/>
      <dgm:t>
        <a:bodyPr/>
        <a:lstStyle/>
        <a:p>
          <a:r>
            <a:rPr lang="en-US" dirty="0">
              <a:latin typeface="Abadi" panose="020B0604020104020204" pitchFamily="34" charset="0"/>
            </a:rPr>
            <a:t>Model Selection: Tree model seemed to yield higher best score, although the margin between other alternatives was minimal</a:t>
          </a:r>
        </a:p>
      </dgm:t>
    </dgm:pt>
    <dgm:pt modelId="{40C1D671-C536-E34E-AF41-193CC8830EAC}" type="parTrans" cxnId="{801460A3-AABC-5142-BE42-493BC7D82500}">
      <dgm:prSet/>
      <dgm:spPr/>
      <dgm:t>
        <a:bodyPr/>
        <a:lstStyle/>
        <a:p>
          <a:endParaRPr lang="en-US">
            <a:latin typeface="Abadi" panose="020B0604020104020204" pitchFamily="34" charset="0"/>
          </a:endParaRPr>
        </a:p>
      </dgm:t>
    </dgm:pt>
    <dgm:pt modelId="{6B58C401-3015-6E46-8E0D-438207B0E5C8}" type="sibTrans" cxnId="{801460A3-AABC-5142-BE42-493BC7D82500}">
      <dgm:prSet/>
      <dgm:spPr/>
      <dgm:t>
        <a:bodyPr/>
        <a:lstStyle/>
        <a:p>
          <a:endParaRPr lang="en-US">
            <a:latin typeface="Abadi" panose="020B0604020104020204" pitchFamily="34" charset="0"/>
          </a:endParaRPr>
        </a:p>
      </dgm:t>
    </dgm:pt>
    <dgm:pt modelId="{626722C4-F145-1F4A-81B4-41365C8EE845}">
      <dgm:prSet phldrT="[Text]"/>
      <dgm:spPr/>
      <dgm:t>
        <a:bodyPr/>
        <a:lstStyle/>
        <a:p>
          <a:r>
            <a:rPr lang="en-US" dirty="0">
              <a:latin typeface="Abadi" panose="020B0604020104020204" pitchFamily="34" charset="0"/>
            </a:rPr>
            <a:t>Next steps: Explore ensemble methods and feature engineering for further improvements. </a:t>
          </a:r>
        </a:p>
      </dgm:t>
    </dgm:pt>
    <dgm:pt modelId="{F3BFFCCE-C120-014F-841D-4D68BEC0226A}" type="parTrans" cxnId="{840EE181-55A8-7744-A9BC-D425D1BD9CAB}">
      <dgm:prSet/>
      <dgm:spPr/>
      <dgm:t>
        <a:bodyPr/>
        <a:lstStyle/>
        <a:p>
          <a:endParaRPr lang="en-US">
            <a:latin typeface="Abadi" panose="020B0604020104020204" pitchFamily="34" charset="0"/>
          </a:endParaRPr>
        </a:p>
      </dgm:t>
    </dgm:pt>
    <dgm:pt modelId="{B210AF9F-B025-7848-83B6-7E1D5DB51D85}" type="sibTrans" cxnId="{840EE181-55A8-7744-A9BC-D425D1BD9CAB}">
      <dgm:prSet/>
      <dgm:spPr/>
      <dgm:t>
        <a:bodyPr/>
        <a:lstStyle/>
        <a:p>
          <a:endParaRPr lang="en-US">
            <a:latin typeface="Abadi" panose="020B0604020104020204" pitchFamily="34" charset="0"/>
          </a:endParaRPr>
        </a:p>
      </dgm:t>
    </dgm:pt>
    <dgm:pt modelId="{DFD63799-5C60-8F4F-BC7B-0086169C3A5A}" type="pres">
      <dgm:prSet presAssocID="{BB96886C-9CAC-E64C-810D-267D4CF22B78}" presName="Name0" presStyleCnt="0">
        <dgm:presLayoutVars>
          <dgm:dir/>
          <dgm:resizeHandles val="exact"/>
        </dgm:presLayoutVars>
      </dgm:prSet>
      <dgm:spPr/>
    </dgm:pt>
    <dgm:pt modelId="{EBF9C87E-13BA-5C40-ABBB-75C08543633B}" type="pres">
      <dgm:prSet presAssocID="{71DD9EC5-2C67-B74F-AAD1-B19DB77079E1}" presName="node" presStyleLbl="node1" presStyleIdx="0" presStyleCnt="7">
        <dgm:presLayoutVars>
          <dgm:bulletEnabled val="1"/>
        </dgm:presLayoutVars>
      </dgm:prSet>
      <dgm:spPr/>
    </dgm:pt>
    <dgm:pt modelId="{9ED78821-90F6-0D49-B10B-BE098B5F77F9}" type="pres">
      <dgm:prSet presAssocID="{5D69F71B-A1D6-3542-A94B-6D887129C7B7}" presName="sibTrans" presStyleLbl="sibTrans2D1" presStyleIdx="0" presStyleCnt="6"/>
      <dgm:spPr/>
    </dgm:pt>
    <dgm:pt modelId="{ABE4B0E7-1294-7543-AD84-C875D22D5189}" type="pres">
      <dgm:prSet presAssocID="{5D69F71B-A1D6-3542-A94B-6D887129C7B7}" presName="connectorText" presStyleLbl="sibTrans2D1" presStyleIdx="0" presStyleCnt="6"/>
      <dgm:spPr/>
    </dgm:pt>
    <dgm:pt modelId="{2A319D27-D4A2-BC44-AE1B-8A0877053D35}" type="pres">
      <dgm:prSet presAssocID="{585D7E78-EBC5-174F-9B08-1111FAA43ADD}" presName="node" presStyleLbl="node1" presStyleIdx="1" presStyleCnt="7">
        <dgm:presLayoutVars>
          <dgm:bulletEnabled val="1"/>
        </dgm:presLayoutVars>
      </dgm:prSet>
      <dgm:spPr/>
    </dgm:pt>
    <dgm:pt modelId="{572E4939-A1F0-ED4C-ADD5-F0A7194A926C}" type="pres">
      <dgm:prSet presAssocID="{24B38D4B-4E3E-6D42-A7BD-BBDF0CBCCBB2}" presName="sibTrans" presStyleLbl="sibTrans2D1" presStyleIdx="1" presStyleCnt="6"/>
      <dgm:spPr/>
    </dgm:pt>
    <dgm:pt modelId="{50550F9F-1C33-014C-A28A-69E5CC79ADEA}" type="pres">
      <dgm:prSet presAssocID="{24B38D4B-4E3E-6D42-A7BD-BBDF0CBCCBB2}" presName="connectorText" presStyleLbl="sibTrans2D1" presStyleIdx="1" presStyleCnt="6"/>
      <dgm:spPr/>
    </dgm:pt>
    <dgm:pt modelId="{D17928F4-C464-3C48-B7D4-C2DD0A956F30}" type="pres">
      <dgm:prSet presAssocID="{B7EA0E06-C088-DD4C-8C3E-B426BCE2513A}" presName="node" presStyleLbl="node1" presStyleIdx="2" presStyleCnt="7">
        <dgm:presLayoutVars>
          <dgm:bulletEnabled val="1"/>
        </dgm:presLayoutVars>
      </dgm:prSet>
      <dgm:spPr/>
    </dgm:pt>
    <dgm:pt modelId="{5CFA985F-4428-9645-B347-345CC6AB7870}" type="pres">
      <dgm:prSet presAssocID="{0986A574-E711-E247-BCD7-872A32E70B65}" presName="sibTrans" presStyleLbl="sibTrans2D1" presStyleIdx="2" presStyleCnt="6"/>
      <dgm:spPr/>
    </dgm:pt>
    <dgm:pt modelId="{09A963A5-39AD-CB46-82BA-1D4B011BDEC0}" type="pres">
      <dgm:prSet presAssocID="{0986A574-E711-E247-BCD7-872A32E70B65}" presName="connectorText" presStyleLbl="sibTrans2D1" presStyleIdx="2" presStyleCnt="6"/>
      <dgm:spPr/>
    </dgm:pt>
    <dgm:pt modelId="{158CF9EB-89DD-244A-A1C5-D6F57AD87ED7}" type="pres">
      <dgm:prSet presAssocID="{ECA27354-5E16-9A4D-8528-A77451D3F526}" presName="node" presStyleLbl="node1" presStyleIdx="3" presStyleCnt="7">
        <dgm:presLayoutVars>
          <dgm:bulletEnabled val="1"/>
        </dgm:presLayoutVars>
      </dgm:prSet>
      <dgm:spPr/>
    </dgm:pt>
    <dgm:pt modelId="{599366C0-9461-3444-824E-35F83FB6E741}" type="pres">
      <dgm:prSet presAssocID="{449B592C-B8E9-6743-872A-49B5D4D2FB16}" presName="sibTrans" presStyleLbl="sibTrans2D1" presStyleIdx="3" presStyleCnt="6"/>
      <dgm:spPr/>
    </dgm:pt>
    <dgm:pt modelId="{B8086C05-89B3-A24B-BA44-027E0997D23E}" type="pres">
      <dgm:prSet presAssocID="{449B592C-B8E9-6743-872A-49B5D4D2FB16}" presName="connectorText" presStyleLbl="sibTrans2D1" presStyleIdx="3" presStyleCnt="6"/>
      <dgm:spPr/>
    </dgm:pt>
    <dgm:pt modelId="{60DF4DAC-7DD9-924C-BEFB-05F118FF7211}" type="pres">
      <dgm:prSet presAssocID="{FFB0D597-D892-6445-944B-CF127F20D66E}" presName="node" presStyleLbl="node1" presStyleIdx="4" presStyleCnt="7">
        <dgm:presLayoutVars>
          <dgm:bulletEnabled val="1"/>
        </dgm:presLayoutVars>
      </dgm:prSet>
      <dgm:spPr/>
    </dgm:pt>
    <dgm:pt modelId="{3992ABCF-D444-D340-B175-22FA5E6E43E4}" type="pres">
      <dgm:prSet presAssocID="{A3AA7F5A-E8AD-5D4A-9A96-52CAFE6208C1}" presName="sibTrans" presStyleLbl="sibTrans2D1" presStyleIdx="4" presStyleCnt="6"/>
      <dgm:spPr/>
    </dgm:pt>
    <dgm:pt modelId="{3939138F-8348-F642-A0F6-C6014035CE77}" type="pres">
      <dgm:prSet presAssocID="{A3AA7F5A-E8AD-5D4A-9A96-52CAFE6208C1}" presName="connectorText" presStyleLbl="sibTrans2D1" presStyleIdx="4" presStyleCnt="6"/>
      <dgm:spPr/>
    </dgm:pt>
    <dgm:pt modelId="{7E03CC21-37B5-D548-82FA-51EF678CACAF}" type="pres">
      <dgm:prSet presAssocID="{FF550AF8-DB33-B845-9EDE-81E41D109319}" presName="node" presStyleLbl="node1" presStyleIdx="5" presStyleCnt="7">
        <dgm:presLayoutVars>
          <dgm:bulletEnabled val="1"/>
        </dgm:presLayoutVars>
      </dgm:prSet>
      <dgm:spPr/>
    </dgm:pt>
    <dgm:pt modelId="{F67F4713-7B5D-D044-9169-766BA3AFE7C2}" type="pres">
      <dgm:prSet presAssocID="{6B58C401-3015-6E46-8E0D-438207B0E5C8}" presName="sibTrans" presStyleLbl="sibTrans2D1" presStyleIdx="5" presStyleCnt="6"/>
      <dgm:spPr/>
    </dgm:pt>
    <dgm:pt modelId="{1591BA2B-C46C-4C4C-A857-957675BB7B54}" type="pres">
      <dgm:prSet presAssocID="{6B58C401-3015-6E46-8E0D-438207B0E5C8}" presName="connectorText" presStyleLbl="sibTrans2D1" presStyleIdx="5" presStyleCnt="6"/>
      <dgm:spPr/>
    </dgm:pt>
    <dgm:pt modelId="{8F10BCC4-588D-2041-864E-C18A251E2135}" type="pres">
      <dgm:prSet presAssocID="{626722C4-F145-1F4A-81B4-41365C8EE845}" presName="node" presStyleLbl="node1" presStyleIdx="6" presStyleCnt="7">
        <dgm:presLayoutVars>
          <dgm:bulletEnabled val="1"/>
        </dgm:presLayoutVars>
      </dgm:prSet>
      <dgm:spPr/>
    </dgm:pt>
  </dgm:ptLst>
  <dgm:cxnLst>
    <dgm:cxn modelId="{0243010B-7334-C249-BF34-9D9A804B8546}" type="presOf" srcId="{BB96886C-9CAC-E64C-810D-267D4CF22B78}" destId="{DFD63799-5C60-8F4F-BC7B-0086169C3A5A}" srcOrd="0" destOrd="0" presId="urn:microsoft.com/office/officeart/2005/8/layout/process1"/>
    <dgm:cxn modelId="{15F1501A-D210-3546-8C17-DBB232E5E34F}" type="presOf" srcId="{6B58C401-3015-6E46-8E0D-438207B0E5C8}" destId="{F67F4713-7B5D-D044-9169-766BA3AFE7C2}" srcOrd="0" destOrd="0" presId="urn:microsoft.com/office/officeart/2005/8/layout/process1"/>
    <dgm:cxn modelId="{D377FE1A-DFD9-C24F-BADC-791B5E1401F1}" type="presOf" srcId="{FFB0D597-D892-6445-944B-CF127F20D66E}" destId="{60DF4DAC-7DD9-924C-BEFB-05F118FF7211}" srcOrd="0" destOrd="0" presId="urn:microsoft.com/office/officeart/2005/8/layout/process1"/>
    <dgm:cxn modelId="{E233D134-D604-2748-AA3D-3AD256FA19B7}" srcId="{BB96886C-9CAC-E64C-810D-267D4CF22B78}" destId="{585D7E78-EBC5-174F-9B08-1111FAA43ADD}" srcOrd="1" destOrd="0" parTransId="{199ED593-4613-6840-8E41-74956CA85C0D}" sibTransId="{24B38D4B-4E3E-6D42-A7BD-BBDF0CBCCBB2}"/>
    <dgm:cxn modelId="{A7ECA73A-FDDF-E247-910C-8324A2D67D05}" type="presOf" srcId="{449B592C-B8E9-6743-872A-49B5D4D2FB16}" destId="{B8086C05-89B3-A24B-BA44-027E0997D23E}" srcOrd="1" destOrd="0" presId="urn:microsoft.com/office/officeart/2005/8/layout/process1"/>
    <dgm:cxn modelId="{B810E73A-5943-504B-9E0A-284179BE8EB7}" srcId="{BB96886C-9CAC-E64C-810D-267D4CF22B78}" destId="{FFB0D597-D892-6445-944B-CF127F20D66E}" srcOrd="4" destOrd="0" parTransId="{36AC4AB8-2029-504A-8DEC-2043BE8475A1}" sibTransId="{A3AA7F5A-E8AD-5D4A-9A96-52CAFE6208C1}"/>
    <dgm:cxn modelId="{7980E33E-DA97-5340-95E2-6CF1DBD5FCA8}" type="presOf" srcId="{5D69F71B-A1D6-3542-A94B-6D887129C7B7}" destId="{9ED78821-90F6-0D49-B10B-BE098B5F77F9}" srcOrd="0" destOrd="0" presId="urn:microsoft.com/office/officeart/2005/8/layout/process1"/>
    <dgm:cxn modelId="{65842962-F22A-8B4C-BEAF-4B34E460D876}" type="presOf" srcId="{B7EA0E06-C088-DD4C-8C3E-B426BCE2513A}" destId="{D17928F4-C464-3C48-B7D4-C2DD0A956F30}" srcOrd="0" destOrd="0" presId="urn:microsoft.com/office/officeart/2005/8/layout/process1"/>
    <dgm:cxn modelId="{4BC26C7A-B80C-9D43-AD03-A49743FC7A86}" type="presOf" srcId="{585D7E78-EBC5-174F-9B08-1111FAA43ADD}" destId="{2A319D27-D4A2-BC44-AE1B-8A0877053D35}" srcOrd="0" destOrd="0" presId="urn:microsoft.com/office/officeart/2005/8/layout/process1"/>
    <dgm:cxn modelId="{840EE181-55A8-7744-A9BC-D425D1BD9CAB}" srcId="{BB96886C-9CAC-E64C-810D-267D4CF22B78}" destId="{626722C4-F145-1F4A-81B4-41365C8EE845}" srcOrd="6" destOrd="0" parTransId="{F3BFFCCE-C120-014F-841D-4D68BEC0226A}" sibTransId="{B210AF9F-B025-7848-83B6-7E1D5DB51D85}"/>
    <dgm:cxn modelId="{B1139484-335B-8C48-9EB6-E014226A6FC3}" type="presOf" srcId="{449B592C-B8E9-6743-872A-49B5D4D2FB16}" destId="{599366C0-9461-3444-824E-35F83FB6E741}" srcOrd="0" destOrd="0" presId="urn:microsoft.com/office/officeart/2005/8/layout/process1"/>
    <dgm:cxn modelId="{62ED3189-8E77-1447-A1B5-59909965CA54}" type="presOf" srcId="{0986A574-E711-E247-BCD7-872A32E70B65}" destId="{09A963A5-39AD-CB46-82BA-1D4B011BDEC0}" srcOrd="1" destOrd="0" presId="urn:microsoft.com/office/officeart/2005/8/layout/process1"/>
    <dgm:cxn modelId="{801460A3-AABC-5142-BE42-493BC7D82500}" srcId="{BB96886C-9CAC-E64C-810D-267D4CF22B78}" destId="{FF550AF8-DB33-B845-9EDE-81E41D109319}" srcOrd="5" destOrd="0" parTransId="{40C1D671-C536-E34E-AF41-193CC8830EAC}" sibTransId="{6B58C401-3015-6E46-8E0D-438207B0E5C8}"/>
    <dgm:cxn modelId="{31C81CAC-6486-1241-BE0B-D79F121791F1}" type="presOf" srcId="{0986A574-E711-E247-BCD7-872A32E70B65}" destId="{5CFA985F-4428-9645-B347-345CC6AB7870}" srcOrd="0" destOrd="0" presId="urn:microsoft.com/office/officeart/2005/8/layout/process1"/>
    <dgm:cxn modelId="{E64E04B6-FDA6-2343-9957-1EC9413CD4F9}" srcId="{BB96886C-9CAC-E64C-810D-267D4CF22B78}" destId="{ECA27354-5E16-9A4D-8528-A77451D3F526}" srcOrd="3" destOrd="0" parTransId="{9D0BE3A7-DD62-5844-A5BD-085D0252692D}" sibTransId="{449B592C-B8E9-6743-872A-49B5D4D2FB16}"/>
    <dgm:cxn modelId="{FF5123BC-8C87-C243-9306-DB73A00EEBC2}" type="presOf" srcId="{ECA27354-5E16-9A4D-8528-A77451D3F526}" destId="{158CF9EB-89DD-244A-A1C5-D6F57AD87ED7}" srcOrd="0" destOrd="0" presId="urn:microsoft.com/office/officeart/2005/8/layout/process1"/>
    <dgm:cxn modelId="{3673C6C4-AC08-D443-B0A7-D6DD7065A55A}" type="presOf" srcId="{6B58C401-3015-6E46-8E0D-438207B0E5C8}" destId="{1591BA2B-C46C-4C4C-A857-957675BB7B54}" srcOrd="1" destOrd="0" presId="urn:microsoft.com/office/officeart/2005/8/layout/process1"/>
    <dgm:cxn modelId="{C524EFC4-8AB3-D24D-8447-5130F264E7AE}" srcId="{BB96886C-9CAC-E64C-810D-267D4CF22B78}" destId="{B7EA0E06-C088-DD4C-8C3E-B426BCE2513A}" srcOrd="2" destOrd="0" parTransId="{94433871-D921-6C43-96C2-D5E9DCC4B150}" sibTransId="{0986A574-E711-E247-BCD7-872A32E70B65}"/>
    <dgm:cxn modelId="{A2D06DC8-54E5-1D4A-A578-2FAEEE4F5FD3}" type="presOf" srcId="{FF550AF8-DB33-B845-9EDE-81E41D109319}" destId="{7E03CC21-37B5-D548-82FA-51EF678CACAF}" srcOrd="0" destOrd="0" presId="urn:microsoft.com/office/officeart/2005/8/layout/process1"/>
    <dgm:cxn modelId="{D42AAEDD-B8AE-3649-A7EF-903067B4E947}" type="presOf" srcId="{24B38D4B-4E3E-6D42-A7BD-BBDF0CBCCBB2}" destId="{50550F9F-1C33-014C-A28A-69E5CC79ADEA}" srcOrd="1" destOrd="0" presId="urn:microsoft.com/office/officeart/2005/8/layout/process1"/>
    <dgm:cxn modelId="{4D04EDE0-D16F-EF40-BA9E-75C8B539B7D4}" type="presOf" srcId="{71DD9EC5-2C67-B74F-AAD1-B19DB77079E1}" destId="{EBF9C87E-13BA-5C40-ABBB-75C08543633B}" srcOrd="0" destOrd="0" presId="urn:microsoft.com/office/officeart/2005/8/layout/process1"/>
    <dgm:cxn modelId="{590285E2-3076-4941-9368-5B7874478477}" type="presOf" srcId="{24B38D4B-4E3E-6D42-A7BD-BBDF0CBCCBB2}" destId="{572E4939-A1F0-ED4C-ADD5-F0A7194A926C}" srcOrd="0" destOrd="0" presId="urn:microsoft.com/office/officeart/2005/8/layout/process1"/>
    <dgm:cxn modelId="{F6A711EA-458A-D442-8607-EE7F4A49F829}" srcId="{BB96886C-9CAC-E64C-810D-267D4CF22B78}" destId="{71DD9EC5-2C67-B74F-AAD1-B19DB77079E1}" srcOrd="0" destOrd="0" parTransId="{D99ACB98-C8C6-9040-8032-6D9DC714092C}" sibTransId="{5D69F71B-A1D6-3542-A94B-6D887129C7B7}"/>
    <dgm:cxn modelId="{D2F91EED-F37C-F541-868D-43FB8A59385C}" type="presOf" srcId="{A3AA7F5A-E8AD-5D4A-9A96-52CAFE6208C1}" destId="{3939138F-8348-F642-A0F6-C6014035CE77}" srcOrd="1" destOrd="0" presId="urn:microsoft.com/office/officeart/2005/8/layout/process1"/>
    <dgm:cxn modelId="{0BD277F1-F82A-D644-81BE-C8A40B665E3D}" type="presOf" srcId="{A3AA7F5A-E8AD-5D4A-9A96-52CAFE6208C1}" destId="{3992ABCF-D444-D340-B175-22FA5E6E43E4}" srcOrd="0" destOrd="0" presId="urn:microsoft.com/office/officeart/2005/8/layout/process1"/>
    <dgm:cxn modelId="{4EFFC0FD-C307-5344-8895-F2D1FB1D8450}" type="presOf" srcId="{626722C4-F145-1F4A-81B4-41365C8EE845}" destId="{8F10BCC4-588D-2041-864E-C18A251E2135}" srcOrd="0" destOrd="0" presId="urn:microsoft.com/office/officeart/2005/8/layout/process1"/>
    <dgm:cxn modelId="{8934D3FD-A541-7340-ADF0-3502CE3938F4}" type="presOf" srcId="{5D69F71B-A1D6-3542-A94B-6D887129C7B7}" destId="{ABE4B0E7-1294-7543-AD84-C875D22D5189}" srcOrd="1" destOrd="0" presId="urn:microsoft.com/office/officeart/2005/8/layout/process1"/>
    <dgm:cxn modelId="{A534A2DD-E26E-6542-BB0E-2663C605127C}" type="presParOf" srcId="{DFD63799-5C60-8F4F-BC7B-0086169C3A5A}" destId="{EBF9C87E-13BA-5C40-ABBB-75C08543633B}" srcOrd="0" destOrd="0" presId="urn:microsoft.com/office/officeart/2005/8/layout/process1"/>
    <dgm:cxn modelId="{EB3DF909-2D72-3F42-A310-EC6CEEF4E977}" type="presParOf" srcId="{DFD63799-5C60-8F4F-BC7B-0086169C3A5A}" destId="{9ED78821-90F6-0D49-B10B-BE098B5F77F9}" srcOrd="1" destOrd="0" presId="urn:microsoft.com/office/officeart/2005/8/layout/process1"/>
    <dgm:cxn modelId="{CC8B6C84-88D9-FB44-A91B-096DE3150BB1}" type="presParOf" srcId="{9ED78821-90F6-0D49-B10B-BE098B5F77F9}" destId="{ABE4B0E7-1294-7543-AD84-C875D22D5189}" srcOrd="0" destOrd="0" presId="urn:microsoft.com/office/officeart/2005/8/layout/process1"/>
    <dgm:cxn modelId="{B7C114C3-A9E5-6248-B637-AE304931C0BB}" type="presParOf" srcId="{DFD63799-5C60-8F4F-BC7B-0086169C3A5A}" destId="{2A319D27-D4A2-BC44-AE1B-8A0877053D35}" srcOrd="2" destOrd="0" presId="urn:microsoft.com/office/officeart/2005/8/layout/process1"/>
    <dgm:cxn modelId="{BF44DD1D-6D4B-044B-8E6C-00E860A28022}" type="presParOf" srcId="{DFD63799-5C60-8F4F-BC7B-0086169C3A5A}" destId="{572E4939-A1F0-ED4C-ADD5-F0A7194A926C}" srcOrd="3" destOrd="0" presId="urn:microsoft.com/office/officeart/2005/8/layout/process1"/>
    <dgm:cxn modelId="{14C6E4F0-C94F-2140-8016-4E53FAE91A9B}" type="presParOf" srcId="{572E4939-A1F0-ED4C-ADD5-F0A7194A926C}" destId="{50550F9F-1C33-014C-A28A-69E5CC79ADEA}" srcOrd="0" destOrd="0" presId="urn:microsoft.com/office/officeart/2005/8/layout/process1"/>
    <dgm:cxn modelId="{B18EAB54-CE7B-0848-9EFB-044D489A1844}" type="presParOf" srcId="{DFD63799-5C60-8F4F-BC7B-0086169C3A5A}" destId="{D17928F4-C464-3C48-B7D4-C2DD0A956F30}" srcOrd="4" destOrd="0" presId="urn:microsoft.com/office/officeart/2005/8/layout/process1"/>
    <dgm:cxn modelId="{D47E9535-98E5-E941-B9CF-60E7EC273FA7}" type="presParOf" srcId="{DFD63799-5C60-8F4F-BC7B-0086169C3A5A}" destId="{5CFA985F-4428-9645-B347-345CC6AB7870}" srcOrd="5" destOrd="0" presId="urn:microsoft.com/office/officeart/2005/8/layout/process1"/>
    <dgm:cxn modelId="{4FFD9F72-FC44-EC46-B01C-810686EB0DF8}" type="presParOf" srcId="{5CFA985F-4428-9645-B347-345CC6AB7870}" destId="{09A963A5-39AD-CB46-82BA-1D4B011BDEC0}" srcOrd="0" destOrd="0" presId="urn:microsoft.com/office/officeart/2005/8/layout/process1"/>
    <dgm:cxn modelId="{0B23D3B6-F30F-5149-85B3-A115F9B8F31A}" type="presParOf" srcId="{DFD63799-5C60-8F4F-BC7B-0086169C3A5A}" destId="{158CF9EB-89DD-244A-A1C5-D6F57AD87ED7}" srcOrd="6" destOrd="0" presId="urn:microsoft.com/office/officeart/2005/8/layout/process1"/>
    <dgm:cxn modelId="{AC2F5B52-B03C-EB45-8347-4D0B3FE289D1}" type="presParOf" srcId="{DFD63799-5C60-8F4F-BC7B-0086169C3A5A}" destId="{599366C0-9461-3444-824E-35F83FB6E741}" srcOrd="7" destOrd="0" presId="urn:microsoft.com/office/officeart/2005/8/layout/process1"/>
    <dgm:cxn modelId="{4E40A0AA-07F2-764C-B0E8-2F3785EF985B}" type="presParOf" srcId="{599366C0-9461-3444-824E-35F83FB6E741}" destId="{B8086C05-89B3-A24B-BA44-027E0997D23E}" srcOrd="0" destOrd="0" presId="urn:microsoft.com/office/officeart/2005/8/layout/process1"/>
    <dgm:cxn modelId="{8AE93857-0141-1F49-8D49-AF0D57C76835}" type="presParOf" srcId="{DFD63799-5C60-8F4F-BC7B-0086169C3A5A}" destId="{60DF4DAC-7DD9-924C-BEFB-05F118FF7211}" srcOrd="8" destOrd="0" presId="urn:microsoft.com/office/officeart/2005/8/layout/process1"/>
    <dgm:cxn modelId="{8A8AAD6F-FE50-DE49-AD77-6333790B53F6}" type="presParOf" srcId="{DFD63799-5C60-8F4F-BC7B-0086169C3A5A}" destId="{3992ABCF-D444-D340-B175-22FA5E6E43E4}" srcOrd="9" destOrd="0" presId="urn:microsoft.com/office/officeart/2005/8/layout/process1"/>
    <dgm:cxn modelId="{6CB5ED80-184C-5D42-A7C6-28F3A77B6347}" type="presParOf" srcId="{3992ABCF-D444-D340-B175-22FA5E6E43E4}" destId="{3939138F-8348-F642-A0F6-C6014035CE77}" srcOrd="0" destOrd="0" presId="urn:microsoft.com/office/officeart/2005/8/layout/process1"/>
    <dgm:cxn modelId="{7EDBFB2A-C3A1-5A40-A02C-3ED5B1B628E2}" type="presParOf" srcId="{DFD63799-5C60-8F4F-BC7B-0086169C3A5A}" destId="{7E03CC21-37B5-D548-82FA-51EF678CACAF}" srcOrd="10" destOrd="0" presId="urn:microsoft.com/office/officeart/2005/8/layout/process1"/>
    <dgm:cxn modelId="{33BAA037-1CAB-BC4F-AA9F-0D96328581FC}" type="presParOf" srcId="{DFD63799-5C60-8F4F-BC7B-0086169C3A5A}" destId="{F67F4713-7B5D-D044-9169-766BA3AFE7C2}" srcOrd="11" destOrd="0" presId="urn:microsoft.com/office/officeart/2005/8/layout/process1"/>
    <dgm:cxn modelId="{F4A137B3-AB09-E947-B26C-8F98908D44FB}" type="presParOf" srcId="{F67F4713-7B5D-D044-9169-766BA3AFE7C2}" destId="{1591BA2B-C46C-4C4C-A857-957675BB7B54}" srcOrd="0" destOrd="0" presId="urn:microsoft.com/office/officeart/2005/8/layout/process1"/>
    <dgm:cxn modelId="{43DDE9DF-7BE1-8144-9B6A-97233B6EC582}" type="presParOf" srcId="{DFD63799-5C60-8F4F-BC7B-0086169C3A5A}" destId="{8F10BCC4-588D-2041-864E-C18A251E2135}" srcOrd="12"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EA8C29-F5A2-E942-A412-099B85757B74}">
      <dsp:nvSpPr>
        <dsp:cNvPr id="0" name=""/>
        <dsp:cNvSpPr/>
      </dsp:nvSpPr>
      <dsp:spPr>
        <a:xfrm>
          <a:off x="3226" y="983950"/>
          <a:ext cx="1221799" cy="99187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Requesting rocket launch data from SpaceX API </a:t>
          </a:r>
        </a:p>
      </dsp:txBody>
      <dsp:txXfrm>
        <a:off x="32277" y="1013001"/>
        <a:ext cx="1163697" cy="933774"/>
      </dsp:txXfrm>
    </dsp:sp>
    <dsp:sp modelId="{1EA9B699-C5E5-1D47-BC2E-F2C361994F9A}">
      <dsp:nvSpPr>
        <dsp:cNvPr id="0" name=""/>
        <dsp:cNvSpPr/>
      </dsp:nvSpPr>
      <dsp:spPr>
        <a:xfrm>
          <a:off x="1347205" y="1328385"/>
          <a:ext cx="259021" cy="303006"/>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1347205" y="1388986"/>
        <a:ext cx="181315" cy="181804"/>
      </dsp:txXfrm>
    </dsp:sp>
    <dsp:sp modelId="{73B92BA7-EA89-0448-9924-9811436FF5B4}">
      <dsp:nvSpPr>
        <dsp:cNvPr id="0" name=""/>
        <dsp:cNvSpPr/>
      </dsp:nvSpPr>
      <dsp:spPr>
        <a:xfrm>
          <a:off x="1713745" y="983950"/>
          <a:ext cx="1221799" cy="991876"/>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Obtain response in the form of JSON objects using .</a:t>
          </a:r>
          <a:r>
            <a:rPr lang="en-US" sz="1200" kern="1200" dirty="0" err="1"/>
            <a:t>json</a:t>
          </a:r>
          <a:r>
            <a:rPr lang="en-US" sz="1200" kern="1200" dirty="0"/>
            <a:t>()</a:t>
          </a:r>
        </a:p>
      </dsp:txBody>
      <dsp:txXfrm>
        <a:off x="1742796" y="1013001"/>
        <a:ext cx="1163697" cy="933774"/>
      </dsp:txXfrm>
    </dsp:sp>
    <dsp:sp modelId="{D8045DF0-77CC-2B4B-B010-6275153E25F2}">
      <dsp:nvSpPr>
        <dsp:cNvPr id="0" name=""/>
        <dsp:cNvSpPr/>
      </dsp:nvSpPr>
      <dsp:spPr>
        <a:xfrm>
          <a:off x="3057724" y="1328385"/>
          <a:ext cx="259021" cy="303006"/>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3057724" y="1388986"/>
        <a:ext cx="181315" cy="181804"/>
      </dsp:txXfrm>
    </dsp:sp>
    <dsp:sp modelId="{0887759B-59E3-964D-9AE7-2493CE9B54CF}">
      <dsp:nvSpPr>
        <dsp:cNvPr id="0" name=""/>
        <dsp:cNvSpPr/>
      </dsp:nvSpPr>
      <dsp:spPr>
        <a:xfrm>
          <a:off x="3424264" y="983950"/>
          <a:ext cx="1221799" cy="991876"/>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Convert JSON objects to </a:t>
          </a:r>
          <a:r>
            <a:rPr lang="en-US" sz="1200" kern="1200" dirty="0" err="1"/>
            <a:t>dataframe</a:t>
          </a:r>
          <a:r>
            <a:rPr lang="en-US" sz="1200" kern="1200" dirty="0"/>
            <a:t> using </a:t>
          </a:r>
          <a:r>
            <a:rPr lang="en-US" sz="1200" kern="1200" dirty="0" err="1"/>
            <a:t>json_normalize</a:t>
          </a:r>
          <a:r>
            <a:rPr lang="en-US" sz="1200" kern="1200" dirty="0"/>
            <a:t>()</a:t>
          </a:r>
        </a:p>
      </dsp:txBody>
      <dsp:txXfrm>
        <a:off x="3453315" y="1013001"/>
        <a:ext cx="1163697" cy="933774"/>
      </dsp:txXfrm>
    </dsp:sp>
    <dsp:sp modelId="{9E1C5DA7-111C-9A44-8443-36D385A7AB77}">
      <dsp:nvSpPr>
        <dsp:cNvPr id="0" name=""/>
        <dsp:cNvSpPr/>
      </dsp:nvSpPr>
      <dsp:spPr>
        <a:xfrm>
          <a:off x="4768243" y="1328385"/>
          <a:ext cx="259021" cy="303006"/>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4768243" y="1388986"/>
        <a:ext cx="181315" cy="181804"/>
      </dsp:txXfrm>
    </dsp:sp>
    <dsp:sp modelId="{7B5DB010-DB18-2F44-9187-490F6040BDEF}">
      <dsp:nvSpPr>
        <dsp:cNvPr id="0" name=""/>
        <dsp:cNvSpPr/>
      </dsp:nvSpPr>
      <dsp:spPr>
        <a:xfrm>
          <a:off x="5134783" y="983950"/>
          <a:ext cx="1221799" cy="991876"/>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Append additional columns using different end-point data </a:t>
          </a:r>
        </a:p>
      </dsp:txBody>
      <dsp:txXfrm>
        <a:off x="5163834" y="1013001"/>
        <a:ext cx="1163697" cy="933774"/>
      </dsp:txXfrm>
    </dsp:sp>
    <dsp:sp modelId="{A4075618-7BFA-2246-B4DE-8E43A8B49800}">
      <dsp:nvSpPr>
        <dsp:cNvPr id="0" name=""/>
        <dsp:cNvSpPr/>
      </dsp:nvSpPr>
      <dsp:spPr>
        <a:xfrm>
          <a:off x="6478762" y="1328385"/>
          <a:ext cx="259021" cy="303006"/>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6478762" y="1388986"/>
        <a:ext cx="181315" cy="181804"/>
      </dsp:txXfrm>
    </dsp:sp>
    <dsp:sp modelId="{EFF569AF-769D-3045-BC27-8D257F536895}">
      <dsp:nvSpPr>
        <dsp:cNvPr id="0" name=""/>
        <dsp:cNvSpPr/>
      </dsp:nvSpPr>
      <dsp:spPr>
        <a:xfrm>
          <a:off x="6845302" y="983950"/>
          <a:ext cx="1221799" cy="99187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Construct dataset and combine into dictionary</a:t>
          </a:r>
        </a:p>
      </dsp:txBody>
      <dsp:txXfrm>
        <a:off x="6874353" y="1013001"/>
        <a:ext cx="1163697" cy="933774"/>
      </dsp:txXfrm>
    </dsp:sp>
    <dsp:sp modelId="{35F7D085-20E7-2147-88A8-2C599F7CE5F1}">
      <dsp:nvSpPr>
        <dsp:cNvPr id="0" name=""/>
        <dsp:cNvSpPr/>
      </dsp:nvSpPr>
      <dsp:spPr>
        <a:xfrm>
          <a:off x="8189281" y="1328385"/>
          <a:ext cx="259021" cy="303006"/>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8189281" y="1388986"/>
        <a:ext cx="181315" cy="181804"/>
      </dsp:txXfrm>
    </dsp:sp>
    <dsp:sp modelId="{EDE60DEC-2B1B-3845-B038-96FE14CE37E0}">
      <dsp:nvSpPr>
        <dsp:cNvPr id="0" name=""/>
        <dsp:cNvSpPr/>
      </dsp:nvSpPr>
      <dsp:spPr>
        <a:xfrm>
          <a:off x="8555821" y="983950"/>
          <a:ext cx="1221799" cy="99187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Create pandas </a:t>
          </a:r>
          <a:r>
            <a:rPr lang="en-US" sz="1200" kern="1200" dirty="0" err="1"/>
            <a:t>dataframe</a:t>
          </a:r>
          <a:r>
            <a:rPr lang="en-US" sz="1200" kern="1200" dirty="0"/>
            <a:t> from dictionary</a:t>
          </a:r>
        </a:p>
      </dsp:txBody>
      <dsp:txXfrm>
        <a:off x="8584872" y="1013001"/>
        <a:ext cx="1163697" cy="933774"/>
      </dsp:txXfrm>
    </dsp:sp>
    <dsp:sp modelId="{A195C31B-EAF9-EA42-87DA-23D52CC7DD4B}">
      <dsp:nvSpPr>
        <dsp:cNvPr id="0" name=""/>
        <dsp:cNvSpPr/>
      </dsp:nvSpPr>
      <dsp:spPr>
        <a:xfrm>
          <a:off x="9899800" y="1328385"/>
          <a:ext cx="259021" cy="303006"/>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p>
      </dsp:txBody>
      <dsp:txXfrm>
        <a:off x="9899800" y="1388986"/>
        <a:ext cx="181315" cy="181804"/>
      </dsp:txXfrm>
    </dsp:sp>
    <dsp:sp modelId="{6B25A28A-CCD4-FC46-A64A-D96E407C7022}">
      <dsp:nvSpPr>
        <dsp:cNvPr id="0" name=""/>
        <dsp:cNvSpPr/>
      </dsp:nvSpPr>
      <dsp:spPr>
        <a:xfrm>
          <a:off x="10266340" y="983950"/>
          <a:ext cx="1221799" cy="991876"/>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Filter for Falcon 9 launches</a:t>
          </a:r>
        </a:p>
      </dsp:txBody>
      <dsp:txXfrm>
        <a:off x="10295391" y="1013001"/>
        <a:ext cx="1163697" cy="9337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EA8C29-F5A2-E942-A412-099B85757B74}">
      <dsp:nvSpPr>
        <dsp:cNvPr id="0" name=""/>
        <dsp:cNvSpPr/>
      </dsp:nvSpPr>
      <dsp:spPr>
        <a:xfrm>
          <a:off x="5049" y="583669"/>
          <a:ext cx="2207935" cy="179243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Create </a:t>
          </a:r>
          <a:r>
            <a:rPr lang="en-US" sz="1800" kern="1200" dirty="0" err="1"/>
            <a:t>BeautifulSoup</a:t>
          </a:r>
          <a:r>
            <a:rPr lang="en-US" sz="1800" kern="1200" dirty="0"/>
            <a:t> object from HTML response from Wikipedia Page</a:t>
          </a:r>
        </a:p>
      </dsp:txBody>
      <dsp:txXfrm>
        <a:off x="57548" y="636168"/>
        <a:ext cx="2102937" cy="1687440"/>
      </dsp:txXfrm>
    </dsp:sp>
    <dsp:sp modelId="{1EA9B699-C5E5-1D47-BC2E-F2C361994F9A}">
      <dsp:nvSpPr>
        <dsp:cNvPr id="0" name=""/>
        <dsp:cNvSpPr/>
      </dsp:nvSpPr>
      <dsp:spPr>
        <a:xfrm>
          <a:off x="2433779" y="1206104"/>
          <a:ext cx="468082" cy="54756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433779" y="1315618"/>
        <a:ext cx="327657" cy="328540"/>
      </dsp:txXfrm>
    </dsp:sp>
    <dsp:sp modelId="{73B92BA7-EA89-0448-9924-9811436FF5B4}">
      <dsp:nvSpPr>
        <dsp:cNvPr id="0" name=""/>
        <dsp:cNvSpPr/>
      </dsp:nvSpPr>
      <dsp:spPr>
        <a:xfrm>
          <a:off x="3096160" y="583669"/>
          <a:ext cx="2207935" cy="1792438"/>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Find all tables using </a:t>
          </a:r>
          <a:r>
            <a:rPr lang="en-US" sz="1800" kern="1200" dirty="0" err="1"/>
            <a:t>BeautifulSoup</a:t>
          </a:r>
          <a:r>
            <a:rPr lang="en-US" sz="1800" kern="1200" dirty="0"/>
            <a:t> and identify the table containing launch data</a:t>
          </a:r>
        </a:p>
      </dsp:txBody>
      <dsp:txXfrm>
        <a:off x="3148659" y="636168"/>
        <a:ext cx="2102937" cy="1687440"/>
      </dsp:txXfrm>
    </dsp:sp>
    <dsp:sp modelId="{D8045DF0-77CC-2B4B-B010-6275153E25F2}">
      <dsp:nvSpPr>
        <dsp:cNvPr id="0" name=""/>
        <dsp:cNvSpPr/>
      </dsp:nvSpPr>
      <dsp:spPr>
        <a:xfrm>
          <a:off x="5524889" y="1206104"/>
          <a:ext cx="468082" cy="54756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524889" y="1315618"/>
        <a:ext cx="327657" cy="328540"/>
      </dsp:txXfrm>
    </dsp:sp>
    <dsp:sp modelId="{0887759B-59E3-964D-9AE7-2493CE9B54CF}">
      <dsp:nvSpPr>
        <dsp:cNvPr id="0" name=""/>
        <dsp:cNvSpPr/>
      </dsp:nvSpPr>
      <dsp:spPr>
        <a:xfrm>
          <a:off x="6187270" y="583669"/>
          <a:ext cx="2207935" cy="1792438"/>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Create dictionary of relevant columns and fill data with the appropriate keys from the parsed HTML data</a:t>
          </a:r>
        </a:p>
      </dsp:txBody>
      <dsp:txXfrm>
        <a:off x="6239769" y="636168"/>
        <a:ext cx="2102937" cy="1687440"/>
      </dsp:txXfrm>
    </dsp:sp>
    <dsp:sp modelId="{9E1C5DA7-111C-9A44-8443-36D385A7AB77}">
      <dsp:nvSpPr>
        <dsp:cNvPr id="0" name=""/>
        <dsp:cNvSpPr/>
      </dsp:nvSpPr>
      <dsp:spPr>
        <a:xfrm>
          <a:off x="8615999" y="1206104"/>
          <a:ext cx="468082" cy="54756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615999" y="1315618"/>
        <a:ext cx="327657" cy="328540"/>
      </dsp:txXfrm>
    </dsp:sp>
    <dsp:sp modelId="{7B5DB010-DB18-2F44-9187-490F6040BDEF}">
      <dsp:nvSpPr>
        <dsp:cNvPr id="0" name=""/>
        <dsp:cNvSpPr/>
      </dsp:nvSpPr>
      <dsp:spPr>
        <a:xfrm>
          <a:off x="9278380" y="583669"/>
          <a:ext cx="2207935" cy="1792438"/>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Convert dictionary to Pandas </a:t>
          </a:r>
          <a:r>
            <a:rPr lang="en-US" sz="1800" kern="1200" dirty="0" err="1"/>
            <a:t>dataframe</a:t>
          </a:r>
          <a:endParaRPr lang="en-US" sz="1800" kern="1200" dirty="0"/>
        </a:p>
      </dsp:txBody>
      <dsp:txXfrm>
        <a:off x="9330879" y="636168"/>
        <a:ext cx="2102937" cy="16874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EA8C29-F5A2-E942-A412-099B85757B74}">
      <dsp:nvSpPr>
        <dsp:cNvPr id="0" name=""/>
        <dsp:cNvSpPr/>
      </dsp:nvSpPr>
      <dsp:spPr>
        <a:xfrm>
          <a:off x="5049" y="0"/>
          <a:ext cx="2207935" cy="1780366"/>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Missing Data Treatment – Identify missing data and for </a:t>
          </a:r>
          <a:r>
            <a:rPr lang="en-US" sz="1400" kern="1200" dirty="0" err="1"/>
            <a:t>Payloadmass</a:t>
          </a:r>
          <a:r>
            <a:rPr lang="en-US" sz="1400" kern="1200" dirty="0"/>
            <a:t>, replace with mean value of </a:t>
          </a:r>
          <a:r>
            <a:rPr lang="en-US" sz="1400" kern="1200" dirty="0" err="1"/>
            <a:t>Payloadmass</a:t>
          </a:r>
          <a:r>
            <a:rPr lang="en-US" sz="1400" kern="1200" dirty="0"/>
            <a:t> for all observations (missing </a:t>
          </a:r>
          <a:r>
            <a:rPr lang="en-US" sz="1400" kern="1200" dirty="0" err="1"/>
            <a:t>LandingPad</a:t>
          </a:r>
          <a:r>
            <a:rPr lang="en-US" sz="1400" kern="1200" dirty="0"/>
            <a:t> datapoints are not replaced)</a:t>
          </a:r>
        </a:p>
      </dsp:txBody>
      <dsp:txXfrm>
        <a:off x="57194" y="52145"/>
        <a:ext cx="2103645" cy="1676076"/>
      </dsp:txXfrm>
    </dsp:sp>
    <dsp:sp modelId="{008206AF-1034-954C-B9FF-5A3725B8EECE}">
      <dsp:nvSpPr>
        <dsp:cNvPr id="0" name=""/>
        <dsp:cNvSpPr/>
      </dsp:nvSpPr>
      <dsp:spPr>
        <a:xfrm>
          <a:off x="2433779" y="616398"/>
          <a:ext cx="468082" cy="547568"/>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433779" y="725912"/>
        <a:ext cx="327657" cy="328540"/>
      </dsp:txXfrm>
    </dsp:sp>
    <dsp:sp modelId="{CB150596-FA1C-6640-B5BF-E4B2AB65AC6C}">
      <dsp:nvSpPr>
        <dsp:cNvPr id="0" name=""/>
        <dsp:cNvSpPr/>
      </dsp:nvSpPr>
      <dsp:spPr>
        <a:xfrm>
          <a:off x="3096160" y="0"/>
          <a:ext cx="2207935" cy="1780366"/>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Calculate number and occurrence of each orbit, and outcome</a:t>
          </a:r>
        </a:p>
      </dsp:txBody>
      <dsp:txXfrm>
        <a:off x="3148305" y="52145"/>
        <a:ext cx="2103645" cy="1676076"/>
      </dsp:txXfrm>
    </dsp:sp>
    <dsp:sp modelId="{6D737A09-8D2D-AC4D-9AE0-A945575FCE88}">
      <dsp:nvSpPr>
        <dsp:cNvPr id="0" name=""/>
        <dsp:cNvSpPr/>
      </dsp:nvSpPr>
      <dsp:spPr>
        <a:xfrm>
          <a:off x="5524889" y="616398"/>
          <a:ext cx="468082" cy="54756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5524889" y="725912"/>
        <a:ext cx="327657" cy="328540"/>
      </dsp:txXfrm>
    </dsp:sp>
    <dsp:sp modelId="{1EBF7892-0CCB-2C46-BFB1-C6F4C7A17FCC}">
      <dsp:nvSpPr>
        <dsp:cNvPr id="0" name=""/>
        <dsp:cNvSpPr/>
      </dsp:nvSpPr>
      <dsp:spPr>
        <a:xfrm>
          <a:off x="6187270" y="0"/>
          <a:ext cx="2207935" cy="1780366"/>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Create binary variable for successful outcome </a:t>
          </a:r>
        </a:p>
      </dsp:txBody>
      <dsp:txXfrm>
        <a:off x="6239415" y="52145"/>
        <a:ext cx="2103645" cy="1676076"/>
      </dsp:txXfrm>
    </dsp:sp>
    <dsp:sp modelId="{10265DC0-6289-E742-9043-6878B6E94E81}">
      <dsp:nvSpPr>
        <dsp:cNvPr id="0" name=""/>
        <dsp:cNvSpPr/>
      </dsp:nvSpPr>
      <dsp:spPr>
        <a:xfrm>
          <a:off x="8615999" y="616398"/>
          <a:ext cx="468082" cy="547568"/>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8615999" y="725912"/>
        <a:ext cx="327657" cy="328540"/>
      </dsp:txXfrm>
    </dsp:sp>
    <dsp:sp modelId="{84195A87-908B-F94A-8F27-8C59A2C72796}">
      <dsp:nvSpPr>
        <dsp:cNvPr id="0" name=""/>
        <dsp:cNvSpPr/>
      </dsp:nvSpPr>
      <dsp:spPr>
        <a:xfrm>
          <a:off x="9278380" y="0"/>
          <a:ext cx="2207935" cy="1780366"/>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Calculate success rate</a:t>
          </a:r>
        </a:p>
      </dsp:txBody>
      <dsp:txXfrm>
        <a:off x="9330525" y="52145"/>
        <a:ext cx="2103645" cy="167607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F9C87E-13BA-5C40-ABBB-75C08543633B}">
      <dsp:nvSpPr>
        <dsp:cNvPr id="0" name=""/>
        <dsp:cNvSpPr/>
      </dsp:nvSpPr>
      <dsp:spPr>
        <a:xfrm>
          <a:off x="3342" y="1259189"/>
          <a:ext cx="1265626" cy="173825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Abadi" panose="020B0604020104020204" pitchFamily="34" charset="0"/>
            </a:rPr>
            <a:t>Data Prep: cleaned the data, extracted features and target, standardized features</a:t>
          </a:r>
        </a:p>
      </dsp:txBody>
      <dsp:txXfrm>
        <a:off x="40411" y="1296258"/>
        <a:ext cx="1191488" cy="1664120"/>
      </dsp:txXfrm>
    </dsp:sp>
    <dsp:sp modelId="{9ED78821-90F6-0D49-B10B-BE098B5F77F9}">
      <dsp:nvSpPr>
        <dsp:cNvPr id="0" name=""/>
        <dsp:cNvSpPr/>
      </dsp:nvSpPr>
      <dsp:spPr>
        <a:xfrm>
          <a:off x="1395531" y="1971381"/>
          <a:ext cx="268312" cy="313875"/>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latin typeface="Abadi" panose="020B0604020104020204" pitchFamily="34" charset="0"/>
          </a:endParaRPr>
        </a:p>
      </dsp:txBody>
      <dsp:txXfrm>
        <a:off x="1395531" y="2034156"/>
        <a:ext cx="187818" cy="188325"/>
      </dsp:txXfrm>
    </dsp:sp>
    <dsp:sp modelId="{2A319D27-D4A2-BC44-AE1B-8A0877053D35}">
      <dsp:nvSpPr>
        <dsp:cNvPr id="0" name=""/>
        <dsp:cNvSpPr/>
      </dsp:nvSpPr>
      <dsp:spPr>
        <a:xfrm>
          <a:off x="1775219" y="1259189"/>
          <a:ext cx="1265626" cy="1738258"/>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Abadi" panose="020B0604020104020204" pitchFamily="34" charset="0"/>
            </a:rPr>
            <a:t>Data Split: Training (80%) and testing (20%) sets with fixed random seed</a:t>
          </a:r>
        </a:p>
      </dsp:txBody>
      <dsp:txXfrm>
        <a:off x="1812288" y="1296258"/>
        <a:ext cx="1191488" cy="1664120"/>
      </dsp:txXfrm>
    </dsp:sp>
    <dsp:sp modelId="{572E4939-A1F0-ED4C-ADD5-F0A7194A926C}">
      <dsp:nvSpPr>
        <dsp:cNvPr id="0" name=""/>
        <dsp:cNvSpPr/>
      </dsp:nvSpPr>
      <dsp:spPr>
        <a:xfrm>
          <a:off x="3167408" y="1971381"/>
          <a:ext cx="268312" cy="313875"/>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latin typeface="Abadi" panose="020B0604020104020204" pitchFamily="34" charset="0"/>
          </a:endParaRPr>
        </a:p>
      </dsp:txBody>
      <dsp:txXfrm>
        <a:off x="3167408" y="2034156"/>
        <a:ext cx="187818" cy="188325"/>
      </dsp:txXfrm>
    </dsp:sp>
    <dsp:sp modelId="{D17928F4-C464-3C48-B7D4-C2DD0A956F30}">
      <dsp:nvSpPr>
        <dsp:cNvPr id="0" name=""/>
        <dsp:cNvSpPr/>
      </dsp:nvSpPr>
      <dsp:spPr>
        <a:xfrm>
          <a:off x="3547096" y="1259189"/>
          <a:ext cx="1265626" cy="1738258"/>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Abadi" panose="020B0604020104020204" pitchFamily="34" charset="0"/>
            </a:rPr>
            <a:t>Modeling: Built logistic regression, SVM, Decision Tree, and KNN models. Used </a:t>
          </a:r>
          <a:r>
            <a:rPr lang="en-US" sz="1200" kern="1200" dirty="0" err="1">
              <a:latin typeface="Abadi" panose="020B0604020104020204" pitchFamily="34" charset="0"/>
            </a:rPr>
            <a:t>GridSearchCV</a:t>
          </a:r>
          <a:r>
            <a:rPr lang="en-US" sz="1200" kern="1200" dirty="0">
              <a:latin typeface="Abadi" panose="020B0604020104020204" pitchFamily="34" charset="0"/>
            </a:rPr>
            <a:t> (10-fold CV) for hyperparameter tuning</a:t>
          </a:r>
        </a:p>
      </dsp:txBody>
      <dsp:txXfrm>
        <a:off x="3584165" y="1296258"/>
        <a:ext cx="1191488" cy="1664120"/>
      </dsp:txXfrm>
    </dsp:sp>
    <dsp:sp modelId="{5CFA985F-4428-9645-B347-345CC6AB7870}">
      <dsp:nvSpPr>
        <dsp:cNvPr id="0" name=""/>
        <dsp:cNvSpPr/>
      </dsp:nvSpPr>
      <dsp:spPr>
        <a:xfrm>
          <a:off x="4939285" y="1971381"/>
          <a:ext cx="268312" cy="313875"/>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latin typeface="Abadi" panose="020B0604020104020204" pitchFamily="34" charset="0"/>
          </a:endParaRPr>
        </a:p>
      </dsp:txBody>
      <dsp:txXfrm>
        <a:off x="4939285" y="2034156"/>
        <a:ext cx="187818" cy="188325"/>
      </dsp:txXfrm>
    </dsp:sp>
    <dsp:sp modelId="{158CF9EB-89DD-244A-A1C5-D6F57AD87ED7}">
      <dsp:nvSpPr>
        <dsp:cNvPr id="0" name=""/>
        <dsp:cNvSpPr/>
      </dsp:nvSpPr>
      <dsp:spPr>
        <a:xfrm>
          <a:off x="5318973" y="1259189"/>
          <a:ext cx="1265626" cy="1738258"/>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Abadi" panose="020B0604020104020204" pitchFamily="34" charset="0"/>
            </a:rPr>
            <a:t>Evaluation: Compared models using CV accuracy, test accuracy, confusion matrices, and classification reports</a:t>
          </a:r>
        </a:p>
      </dsp:txBody>
      <dsp:txXfrm>
        <a:off x="5356042" y="1296258"/>
        <a:ext cx="1191488" cy="1664120"/>
      </dsp:txXfrm>
    </dsp:sp>
    <dsp:sp modelId="{599366C0-9461-3444-824E-35F83FB6E741}">
      <dsp:nvSpPr>
        <dsp:cNvPr id="0" name=""/>
        <dsp:cNvSpPr/>
      </dsp:nvSpPr>
      <dsp:spPr>
        <a:xfrm>
          <a:off x="6711162" y="1971381"/>
          <a:ext cx="268312" cy="313875"/>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latin typeface="Abadi" panose="020B0604020104020204" pitchFamily="34" charset="0"/>
          </a:endParaRPr>
        </a:p>
      </dsp:txBody>
      <dsp:txXfrm>
        <a:off x="6711162" y="2034156"/>
        <a:ext cx="187818" cy="188325"/>
      </dsp:txXfrm>
    </dsp:sp>
    <dsp:sp modelId="{60DF4DAC-7DD9-924C-BEFB-05F118FF7211}">
      <dsp:nvSpPr>
        <dsp:cNvPr id="0" name=""/>
        <dsp:cNvSpPr/>
      </dsp:nvSpPr>
      <dsp:spPr>
        <a:xfrm>
          <a:off x="7090850" y="1259189"/>
          <a:ext cx="1265626" cy="1738258"/>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Abadi" panose="020B0604020104020204" pitchFamily="34" charset="0"/>
            </a:rPr>
            <a:t>Results: Models showed similar strong performance on this dataset</a:t>
          </a:r>
        </a:p>
      </dsp:txBody>
      <dsp:txXfrm>
        <a:off x="7127919" y="1296258"/>
        <a:ext cx="1191488" cy="1664120"/>
      </dsp:txXfrm>
    </dsp:sp>
    <dsp:sp modelId="{3992ABCF-D444-D340-B175-22FA5E6E43E4}">
      <dsp:nvSpPr>
        <dsp:cNvPr id="0" name=""/>
        <dsp:cNvSpPr/>
      </dsp:nvSpPr>
      <dsp:spPr>
        <a:xfrm>
          <a:off x="8483039" y="1971381"/>
          <a:ext cx="268312" cy="313875"/>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latin typeface="Abadi" panose="020B0604020104020204" pitchFamily="34" charset="0"/>
          </a:endParaRPr>
        </a:p>
      </dsp:txBody>
      <dsp:txXfrm>
        <a:off x="8483039" y="2034156"/>
        <a:ext cx="187818" cy="188325"/>
      </dsp:txXfrm>
    </dsp:sp>
    <dsp:sp modelId="{7E03CC21-37B5-D548-82FA-51EF678CACAF}">
      <dsp:nvSpPr>
        <dsp:cNvPr id="0" name=""/>
        <dsp:cNvSpPr/>
      </dsp:nvSpPr>
      <dsp:spPr>
        <a:xfrm>
          <a:off x="8862727" y="1259189"/>
          <a:ext cx="1265626" cy="1738258"/>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Abadi" panose="020B0604020104020204" pitchFamily="34" charset="0"/>
            </a:rPr>
            <a:t>Model Selection: Tree model seemed to yield higher best score, although the margin between other alternatives was minimal</a:t>
          </a:r>
        </a:p>
      </dsp:txBody>
      <dsp:txXfrm>
        <a:off x="8899796" y="1296258"/>
        <a:ext cx="1191488" cy="1664120"/>
      </dsp:txXfrm>
    </dsp:sp>
    <dsp:sp modelId="{F67F4713-7B5D-D044-9169-766BA3AFE7C2}">
      <dsp:nvSpPr>
        <dsp:cNvPr id="0" name=""/>
        <dsp:cNvSpPr/>
      </dsp:nvSpPr>
      <dsp:spPr>
        <a:xfrm>
          <a:off x="10254916" y="1971381"/>
          <a:ext cx="268312" cy="313875"/>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latin typeface="Abadi" panose="020B0604020104020204" pitchFamily="34" charset="0"/>
          </a:endParaRPr>
        </a:p>
      </dsp:txBody>
      <dsp:txXfrm>
        <a:off x="10254916" y="2034156"/>
        <a:ext cx="187818" cy="188325"/>
      </dsp:txXfrm>
    </dsp:sp>
    <dsp:sp modelId="{8F10BCC4-588D-2041-864E-C18A251E2135}">
      <dsp:nvSpPr>
        <dsp:cNvPr id="0" name=""/>
        <dsp:cNvSpPr/>
      </dsp:nvSpPr>
      <dsp:spPr>
        <a:xfrm>
          <a:off x="10634604" y="1259189"/>
          <a:ext cx="1265626" cy="1738258"/>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latin typeface="Abadi" panose="020B0604020104020204" pitchFamily="34" charset="0"/>
            </a:rPr>
            <a:t>Next steps: Explore ensemble methods and feature engineering for further improvements. </a:t>
          </a:r>
        </a:p>
      </dsp:txBody>
      <dsp:txXfrm>
        <a:off x="10671673" y="1296258"/>
        <a:ext cx="1191488" cy="166412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8/2/25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CA" b="0" i="0" dirty="0">
                <a:solidFill>
                  <a:srgbClr val="0F1114"/>
                </a:solidFill>
                <a:effectLst/>
                <a:latin typeface="Source Sans Pro" panose="020F0502020204030204" pitchFamily="34" charset="0"/>
              </a:rPr>
              <a:t>Develop Python code to manipulate data in a Pandas data frame</a:t>
            </a:r>
          </a:p>
          <a:p>
            <a:pPr algn="l">
              <a:buFont typeface="Arial" panose="020B0604020202020204" pitchFamily="34" charset="0"/>
              <a:buChar char="•"/>
            </a:pPr>
            <a:r>
              <a:rPr lang="en-CA" b="0" i="0" dirty="0">
                <a:solidFill>
                  <a:srgbClr val="0F1114"/>
                </a:solidFill>
                <a:effectLst/>
                <a:latin typeface="Source Sans Pro" panose="020F0502020204030204" pitchFamily="34" charset="0"/>
              </a:rPr>
              <a:t>Convert a JSON file into a Create a Python Pandas data frame by converting a JSON file</a:t>
            </a:r>
          </a:p>
          <a:p>
            <a:pPr algn="l">
              <a:buFont typeface="Arial" panose="020B0604020202020204" pitchFamily="34" charset="0"/>
              <a:buChar char="•"/>
            </a:pPr>
            <a:r>
              <a:rPr lang="en-CA" b="0" i="0" dirty="0">
                <a:solidFill>
                  <a:srgbClr val="0F1114"/>
                </a:solidFill>
                <a:effectLst/>
                <a:latin typeface="Source Sans Pro" panose="020F0502020204030204" pitchFamily="34" charset="0"/>
              </a:rPr>
              <a:t>Create a </a:t>
            </a:r>
            <a:r>
              <a:rPr lang="en-CA" b="0" i="0" dirty="0" err="1">
                <a:solidFill>
                  <a:srgbClr val="0F1114"/>
                </a:solidFill>
                <a:effectLst/>
                <a:latin typeface="Source Sans Pro" panose="020F0502020204030204" pitchFamily="34" charset="0"/>
              </a:rPr>
              <a:t>Jupyter</a:t>
            </a:r>
            <a:r>
              <a:rPr lang="en-CA" b="0" i="0" dirty="0">
                <a:solidFill>
                  <a:srgbClr val="0F1114"/>
                </a:solidFill>
                <a:effectLst/>
                <a:latin typeface="Source Sans Pro" panose="020F0502020204030204" pitchFamily="34" charset="0"/>
              </a:rPr>
              <a:t> notebook and make it sharable using GitHub</a:t>
            </a:r>
          </a:p>
          <a:p>
            <a:pPr algn="l">
              <a:buFont typeface="Arial" panose="020B0604020202020204" pitchFamily="34" charset="0"/>
              <a:buChar char="•"/>
            </a:pPr>
            <a:r>
              <a:rPr lang="en-CA" b="0" i="0" dirty="0">
                <a:solidFill>
                  <a:srgbClr val="0F1114"/>
                </a:solidFill>
                <a:effectLst/>
                <a:latin typeface="Source Sans Pro" panose="020F0502020204030204" pitchFamily="34" charset="0"/>
              </a:rPr>
              <a:t>Utilize data science methodologies to define and formulate a real-world business problem</a:t>
            </a:r>
          </a:p>
          <a:p>
            <a:pPr algn="l">
              <a:buFont typeface="Arial" panose="020B0604020202020204" pitchFamily="34" charset="0"/>
              <a:buChar char="•"/>
            </a:pPr>
            <a:r>
              <a:rPr lang="en-CA" b="0" i="0" dirty="0">
                <a:solidFill>
                  <a:srgbClr val="0F1114"/>
                </a:solidFill>
                <a:effectLst/>
                <a:latin typeface="Source Sans Pro" panose="020F0502020204030204" pitchFamily="34" charset="0"/>
              </a:rPr>
              <a:t>Utilize your data analysis tools to load a dataset, clean it, and find out interesting insights from it</a:t>
            </a:r>
          </a:p>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accent3">
                    <a:lumMod val="25000"/>
                  </a:schemeClr>
                </a:solidFill>
                <a:latin typeface="Abadi" panose="020B0604020104020204" pitchFamily="34" charset="0"/>
              </a:rPr>
              <a:t>Describe how data were processed</a:t>
            </a:r>
          </a:p>
          <a:p>
            <a:r>
              <a:rPr lang="en-US" sz="1200" dirty="0">
                <a:solidFill>
                  <a:schemeClr val="accent3">
                    <a:lumMod val="25000"/>
                  </a:schemeClr>
                </a:solidFill>
                <a:latin typeface="Abadi" panose="020B0604020104020204" pitchFamily="34" charset="0"/>
              </a:rPr>
              <a:t>You need to present your data wrangling process using key phrases and flowcharts</a:t>
            </a:r>
          </a:p>
          <a:p>
            <a:r>
              <a:rPr lang="en-US" sz="1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12090192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25067843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github.com</a:t>
            </a:r>
            <a:r>
              <a:rPr lang="en-US" dirty="0"/>
              <a:t>/camfarrell25/IBM-Capstone-Project-CF2025/blob/main/7_SpaceX-Machine-Learning-Prediction-Part-5-v1.ipynb</a:t>
            </a:r>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9434972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22</a:t>
            </a:fld>
            <a:endParaRPr lang="en-US"/>
          </a:p>
        </p:txBody>
      </p:sp>
    </p:spTree>
    <p:extLst>
      <p:ext uri="{BB962C8B-B14F-4D97-AF65-F5344CB8AC3E}">
        <p14:creationId xmlns:p14="http://schemas.microsoft.com/office/powerpoint/2010/main" val="40563923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png"/><Relationship Id="rId7" Type="http://schemas.openxmlformats.org/officeDocument/2006/relationships/diagramColors" Target="../diagrams/colors4.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4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62641ED4-76AC-337D-8A4D-12F55902ADD5}"/>
              </a:ext>
            </a:extLst>
          </p:cNvPr>
          <p:cNvSpPr txBox="1"/>
          <p:nvPr/>
        </p:nvSpPr>
        <p:spPr>
          <a:xfrm>
            <a:off x="416855" y="5764727"/>
            <a:ext cx="10640028" cy="646331"/>
          </a:xfrm>
          <a:prstGeom prst="rect">
            <a:avLst/>
          </a:prstGeom>
          <a:noFill/>
        </p:spPr>
        <p:txBody>
          <a:bodyPr wrap="square" rtlCol="0">
            <a:spAutoFit/>
          </a:bodyPr>
          <a:lstStyle/>
          <a:p>
            <a:r>
              <a:rPr lang="en-US" i="1" dirty="0">
                <a:solidFill>
                  <a:schemeClr val="accent1"/>
                </a:solidFill>
              </a:rPr>
              <a:t>Link: </a:t>
            </a:r>
            <a:r>
              <a:rPr lang="en-US" i="1" dirty="0">
                <a:solidFill>
                  <a:schemeClr val="accent1"/>
                </a:solidFill>
                <a:latin typeface="Abadi" panose="020B0604020104020204" pitchFamily="34" charset="0"/>
              </a:rPr>
              <a:t>https://</a:t>
            </a:r>
            <a:r>
              <a:rPr lang="en-US" i="1" dirty="0" err="1">
                <a:solidFill>
                  <a:schemeClr val="accent1"/>
                </a:solidFill>
                <a:latin typeface="Abadi" panose="020B0604020104020204" pitchFamily="34" charset="0"/>
              </a:rPr>
              <a:t>github.com</a:t>
            </a:r>
            <a:r>
              <a:rPr lang="en-US" i="1" dirty="0">
                <a:solidFill>
                  <a:schemeClr val="accent1"/>
                </a:solidFill>
                <a:latin typeface="Abadi" panose="020B0604020104020204" pitchFamily="34" charset="0"/>
              </a:rPr>
              <a:t>/camfarrell25/IBM-Capstone-Project-CF2025/blob/main/3_labs-jupyter-spacex-Data%20wrangling-v2.ipynb</a:t>
            </a:r>
            <a:endParaRPr lang="en-US" i="1" dirty="0">
              <a:solidFill>
                <a:schemeClr val="accent1"/>
              </a:solidFill>
            </a:endParaRPr>
          </a:p>
        </p:txBody>
      </p:sp>
      <p:sp>
        <p:nvSpPr>
          <p:cNvPr id="3" name="TextBox 2">
            <a:extLst>
              <a:ext uri="{FF2B5EF4-FFF2-40B4-BE49-F238E27FC236}">
                <a16:creationId xmlns:a16="http://schemas.microsoft.com/office/drawing/2014/main" id="{0770ABE2-AC8E-7819-8461-2B2C6ADA5D2C}"/>
              </a:ext>
            </a:extLst>
          </p:cNvPr>
          <p:cNvSpPr txBox="1"/>
          <p:nvPr/>
        </p:nvSpPr>
        <p:spPr>
          <a:xfrm>
            <a:off x="683830" y="1608082"/>
            <a:ext cx="10687961" cy="1754326"/>
          </a:xfrm>
          <a:prstGeom prst="rect">
            <a:avLst/>
          </a:prstGeom>
          <a:noFill/>
        </p:spPr>
        <p:txBody>
          <a:bodyPr wrap="square" rtlCol="0">
            <a:spAutoFit/>
          </a:bodyPr>
          <a:lstStyle/>
          <a:p>
            <a:pPr marL="285750" indent="-285750">
              <a:buFont typeface="Arial" panose="020B0604020202020204" pitchFamily="34" charset="0"/>
              <a:buChar char="•"/>
            </a:pPr>
            <a:r>
              <a:rPr lang="en-US" dirty="0"/>
              <a:t>SpaceX REST API Data:</a:t>
            </a:r>
          </a:p>
          <a:p>
            <a:pPr marL="742950" lvl="1" indent="-285750">
              <a:buFont typeface="Arial" panose="020B0604020202020204" pitchFamily="34" charset="0"/>
              <a:buChar char="•"/>
            </a:pPr>
            <a:r>
              <a:rPr lang="en-US" dirty="0"/>
              <a:t>Missing Data Treatment:</a:t>
            </a:r>
          </a:p>
          <a:p>
            <a:pPr marL="1200150" lvl="2" indent="-285750">
              <a:buFont typeface="Arial" panose="020B0604020202020204" pitchFamily="34" charset="0"/>
              <a:buChar char="•"/>
            </a:pPr>
            <a:r>
              <a:rPr lang="en-US" dirty="0"/>
              <a:t>Missing </a:t>
            </a:r>
            <a:r>
              <a:rPr lang="en-US" dirty="0" err="1"/>
              <a:t>Payloadmass</a:t>
            </a:r>
            <a:r>
              <a:rPr lang="en-US" dirty="0"/>
              <a:t> to be replace mean value of </a:t>
            </a:r>
            <a:r>
              <a:rPr lang="en-US" dirty="0" err="1"/>
              <a:t>Payloadmass</a:t>
            </a:r>
            <a:endParaRPr lang="en-US" dirty="0"/>
          </a:p>
          <a:p>
            <a:pPr marL="1200150" lvl="2" indent="-285750">
              <a:buFont typeface="Arial" panose="020B0604020202020204" pitchFamily="34" charset="0"/>
              <a:buChar char="•"/>
            </a:pPr>
            <a:r>
              <a:rPr lang="en-US" dirty="0"/>
              <a:t>Missing </a:t>
            </a:r>
            <a:r>
              <a:rPr lang="en-US" dirty="0" err="1"/>
              <a:t>LandingPad</a:t>
            </a:r>
            <a:r>
              <a:rPr lang="en-US" dirty="0"/>
              <a:t> data are not replaced </a:t>
            </a:r>
          </a:p>
          <a:p>
            <a:pPr marL="742950" lvl="1" indent="-285750">
              <a:buFont typeface="Arial" panose="020B0604020202020204" pitchFamily="34" charset="0"/>
              <a:buChar char="•"/>
            </a:pPr>
            <a:r>
              <a:rPr lang="en-US" dirty="0"/>
              <a:t>Calculate number and occurrence of each orbit along with outcome</a:t>
            </a:r>
          </a:p>
          <a:p>
            <a:pPr marL="742950" lvl="1" indent="-285750">
              <a:buFont typeface="Arial" panose="020B0604020202020204" pitchFamily="34" charset="0"/>
              <a:buChar char="•"/>
            </a:pPr>
            <a:r>
              <a:rPr lang="en-US" dirty="0"/>
              <a:t>Create binary variable for successful outcome and calculate success rate </a:t>
            </a:r>
          </a:p>
        </p:txBody>
      </p:sp>
      <p:graphicFrame>
        <p:nvGraphicFramePr>
          <p:cNvPr id="6" name="Diagram 5">
            <a:extLst>
              <a:ext uri="{FF2B5EF4-FFF2-40B4-BE49-F238E27FC236}">
                <a16:creationId xmlns:a16="http://schemas.microsoft.com/office/drawing/2014/main" id="{8D65252B-6FE4-801A-A184-142B3C9290FD}"/>
              </a:ext>
            </a:extLst>
          </p:cNvPr>
          <p:cNvGraphicFramePr/>
          <p:nvPr>
            <p:extLst>
              <p:ext uri="{D42A27DB-BD31-4B8C-83A1-F6EECF244321}">
                <p14:modId xmlns:p14="http://schemas.microsoft.com/office/powerpoint/2010/main" val="3259574295"/>
              </p:ext>
            </p:extLst>
          </p:nvPr>
        </p:nvGraphicFramePr>
        <p:xfrm>
          <a:off x="350317" y="3673384"/>
          <a:ext cx="11491366" cy="178036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6741" y="1457763"/>
            <a:ext cx="9745589" cy="4351338"/>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Summary of charts:</a:t>
            </a:r>
          </a:p>
          <a:p>
            <a:pPr marL="800100" lvl="1" indent="-342900">
              <a:lnSpc>
                <a:spcPct val="100000"/>
              </a:lnSpc>
              <a:spcBef>
                <a:spcPts val="1400"/>
              </a:spcBef>
              <a:buFont typeface="+mj-lt"/>
              <a:buAutoNum type="arabicPeriod"/>
            </a:pPr>
            <a:r>
              <a:rPr lang="en-US" sz="1400" dirty="0">
                <a:solidFill>
                  <a:schemeClr val="accent3">
                    <a:lumMod val="25000"/>
                  </a:schemeClr>
                </a:solidFill>
                <a:latin typeface="Abadi"/>
              </a:rPr>
              <a:t>Scatter plot of launch outcome, flight Number, and pay Load Mass (kg) – to see the correlation between outcome and flight number and pay load mass </a:t>
            </a:r>
          </a:p>
          <a:p>
            <a:pPr marL="800100" lvl="1" indent="-342900">
              <a:lnSpc>
                <a:spcPct val="100000"/>
              </a:lnSpc>
              <a:spcBef>
                <a:spcPts val="1400"/>
              </a:spcBef>
              <a:buFont typeface="+mj-lt"/>
              <a:buAutoNum type="arabicPeriod"/>
            </a:pPr>
            <a:r>
              <a:rPr lang="en-US" sz="1400" dirty="0">
                <a:solidFill>
                  <a:schemeClr val="accent3">
                    <a:lumMod val="25000"/>
                  </a:schemeClr>
                </a:solidFill>
                <a:latin typeface="Abadi"/>
              </a:rPr>
              <a:t>Scatter of plot of launch outcome, flight number and launch site – to visualize the correlation between success rate, and launch site  </a:t>
            </a:r>
          </a:p>
          <a:p>
            <a:pPr marL="800100" lvl="1" indent="-342900">
              <a:lnSpc>
                <a:spcPct val="100000"/>
              </a:lnSpc>
              <a:spcBef>
                <a:spcPts val="1400"/>
              </a:spcBef>
              <a:buFont typeface="+mj-lt"/>
              <a:buAutoNum type="arabicPeriod"/>
            </a:pPr>
            <a:r>
              <a:rPr lang="en-US" sz="1400" dirty="0">
                <a:solidFill>
                  <a:schemeClr val="accent3">
                    <a:lumMod val="25000"/>
                  </a:schemeClr>
                </a:solidFill>
                <a:latin typeface="Abadi"/>
              </a:rPr>
              <a:t>Scatter plot of launch outcome, launch site, and pay load mass – to visualize the correlation between success rate, launch site, along with payload mass </a:t>
            </a:r>
          </a:p>
          <a:p>
            <a:pPr marL="800100" lvl="1" indent="-342900">
              <a:lnSpc>
                <a:spcPct val="100000"/>
              </a:lnSpc>
              <a:spcBef>
                <a:spcPts val="1400"/>
              </a:spcBef>
              <a:buFont typeface="+mj-lt"/>
              <a:buAutoNum type="arabicPeriod"/>
            </a:pPr>
            <a:r>
              <a:rPr lang="en-US" sz="1400" dirty="0">
                <a:solidFill>
                  <a:schemeClr val="accent3">
                    <a:lumMod val="25000"/>
                  </a:schemeClr>
                </a:solidFill>
                <a:latin typeface="Abadi"/>
              </a:rPr>
              <a:t>Bar chart of success rate and orbit type – to visualize relationship between success rate and orbit type </a:t>
            </a:r>
          </a:p>
          <a:p>
            <a:pPr marL="800100" lvl="1" indent="-342900">
              <a:lnSpc>
                <a:spcPct val="100000"/>
              </a:lnSpc>
              <a:spcBef>
                <a:spcPts val="1400"/>
              </a:spcBef>
              <a:buFont typeface="+mj-lt"/>
              <a:buAutoNum type="arabicPeriod"/>
            </a:pPr>
            <a:r>
              <a:rPr lang="en-US" sz="1400" dirty="0">
                <a:solidFill>
                  <a:schemeClr val="accent3">
                    <a:lumMod val="25000"/>
                  </a:schemeClr>
                </a:solidFill>
                <a:latin typeface="Abadi"/>
              </a:rPr>
              <a:t>Scatter plot of launch outcome, orbit, and flight number – to visualize the relationship between Orbit, Flight number and overlayed with outcome</a:t>
            </a:r>
          </a:p>
          <a:p>
            <a:pPr marL="800100" lvl="1" indent="-342900">
              <a:lnSpc>
                <a:spcPct val="100000"/>
              </a:lnSpc>
              <a:spcBef>
                <a:spcPts val="1400"/>
              </a:spcBef>
              <a:buFont typeface="+mj-lt"/>
              <a:buAutoNum type="arabicPeriod"/>
            </a:pPr>
            <a:r>
              <a:rPr lang="en-US" sz="1400" dirty="0">
                <a:solidFill>
                  <a:schemeClr val="accent3">
                    <a:lumMod val="25000"/>
                  </a:schemeClr>
                </a:solidFill>
                <a:latin typeface="Abadi"/>
              </a:rPr>
              <a:t>Scatter plot of launch outcome, orbit, and pay load mass – to visualize how success rates vary for different combinations of orbit and pay load mass. </a:t>
            </a:r>
          </a:p>
          <a:p>
            <a:pPr marL="800100" lvl="1" indent="-342900">
              <a:lnSpc>
                <a:spcPct val="100000"/>
              </a:lnSpc>
              <a:spcBef>
                <a:spcPts val="1400"/>
              </a:spcBef>
              <a:buFont typeface="+mj-lt"/>
              <a:buAutoNum type="arabicPeriod"/>
            </a:pPr>
            <a:r>
              <a:rPr lang="en-US" sz="1400" dirty="0">
                <a:solidFill>
                  <a:schemeClr val="accent3">
                    <a:lumMod val="25000"/>
                  </a:schemeClr>
                </a:solidFill>
                <a:latin typeface="Abadi"/>
              </a:rPr>
              <a:t>Line chart of average success rate yearly trend - to determine how the average success rate has varied over the years</a:t>
            </a:r>
          </a:p>
          <a:p>
            <a:endParaRPr lang="en-US" sz="2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8CEC6CE7-1078-7276-02AC-6D309F0C2C22}"/>
              </a:ext>
            </a:extLst>
          </p:cNvPr>
          <p:cNvSpPr txBox="1"/>
          <p:nvPr/>
        </p:nvSpPr>
        <p:spPr>
          <a:xfrm>
            <a:off x="385324" y="5996184"/>
            <a:ext cx="10640028" cy="646331"/>
          </a:xfrm>
          <a:prstGeom prst="rect">
            <a:avLst/>
          </a:prstGeom>
          <a:noFill/>
        </p:spPr>
        <p:txBody>
          <a:bodyPr wrap="square" rtlCol="0">
            <a:spAutoFit/>
          </a:bodyPr>
          <a:lstStyle/>
          <a:p>
            <a:r>
              <a:rPr lang="en-US" i="1" dirty="0">
                <a:solidFill>
                  <a:schemeClr val="accent1"/>
                </a:solidFill>
              </a:rPr>
              <a:t>Link: </a:t>
            </a:r>
            <a:r>
              <a:rPr lang="en-US" i="1" dirty="0">
                <a:solidFill>
                  <a:schemeClr val="accent1"/>
                </a:solidFill>
                <a:latin typeface="Abadi" panose="020B0604020104020204" pitchFamily="34" charset="0"/>
              </a:rPr>
              <a:t>https://</a:t>
            </a:r>
            <a:r>
              <a:rPr lang="en-US" i="1" dirty="0" err="1">
                <a:solidFill>
                  <a:schemeClr val="accent1"/>
                </a:solidFill>
                <a:latin typeface="Abadi" panose="020B0604020104020204" pitchFamily="34" charset="0"/>
              </a:rPr>
              <a:t>github.com</a:t>
            </a:r>
            <a:r>
              <a:rPr lang="en-US" i="1" dirty="0">
                <a:solidFill>
                  <a:schemeClr val="accent1"/>
                </a:solidFill>
                <a:latin typeface="Abadi" panose="020B0604020104020204" pitchFamily="34" charset="0"/>
              </a:rPr>
              <a:t>/camfarrell25/IBM-Capstone-Project-CF2025/blob/main/3_labs-jupyter-spacex-Data%20wrangling-v2.ipynb</a:t>
            </a:r>
            <a:endParaRPr lang="en-US" i="1" dirty="0">
              <a:solidFill>
                <a:schemeClr val="accent1"/>
              </a:solidFill>
            </a:endParaRP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19456" y="1380967"/>
            <a:ext cx="11439144" cy="4351338"/>
          </a:xfrm>
          <a:prstGeom prst="rect">
            <a:avLst/>
          </a:prstGeom>
        </p:spPr>
        <p:txBody>
          <a:bodyPr lIns="91440" tIns="45720" rIns="91440" bIns="45720" anchor="t"/>
          <a:lstStyle/>
          <a:p>
            <a:pPr marL="0" indent="0">
              <a:buNone/>
            </a:pPr>
            <a:r>
              <a:rPr lang="en-CA" sz="1800" dirty="0">
                <a:latin typeface="Abadi" panose="020B0604020104020204" pitchFamily="34" charset="0"/>
              </a:rPr>
              <a:t>Below are a list of SQL queries performed:</a:t>
            </a:r>
          </a:p>
          <a:p>
            <a:r>
              <a:rPr lang="en-CA" sz="1800" dirty="0">
                <a:latin typeface="Abadi" panose="020B0604020104020204" pitchFamily="34" charset="0"/>
              </a:rPr>
              <a:t>Retrieve a list of distinct launch sites with no filters applied.</a:t>
            </a:r>
          </a:p>
          <a:p>
            <a:r>
              <a:rPr lang="en-CA" sz="1800" dirty="0">
                <a:latin typeface="Abadi" panose="020B0604020104020204" pitchFamily="34" charset="0"/>
              </a:rPr>
              <a:t>List launch sites that begin with "CCA", limited to 5 results by filtering for launch site names starting with 'CCA'.</a:t>
            </a:r>
          </a:p>
          <a:p>
            <a:r>
              <a:rPr lang="en-CA" sz="1800" dirty="0">
                <a:latin typeface="Abadi" panose="020B0604020104020204" pitchFamily="34" charset="0"/>
              </a:rPr>
              <a:t>Calculate the total payload mass for missions where the customer is NASA (CRS).</a:t>
            </a:r>
          </a:p>
          <a:p>
            <a:r>
              <a:rPr lang="en-CA" sz="1800" dirty="0">
                <a:latin typeface="Abadi" panose="020B0604020104020204" pitchFamily="34" charset="0"/>
              </a:rPr>
              <a:t>Compute the average payload mass for missions using the F9 v1.0 booster version.</a:t>
            </a:r>
          </a:p>
          <a:p>
            <a:r>
              <a:rPr lang="en-CA" sz="1800" dirty="0">
                <a:latin typeface="Abadi" panose="020B0604020104020204" pitchFamily="34" charset="0"/>
              </a:rPr>
              <a:t>Find missions launched from 'CCAFS LC-40' with payloads over 4000 kg that successfully landed on a drone ship.</a:t>
            </a:r>
          </a:p>
          <a:p>
            <a:r>
              <a:rPr lang="en-CA" sz="1800" dirty="0">
                <a:latin typeface="Abadi" panose="020B0604020104020204" pitchFamily="34" charset="0"/>
              </a:rPr>
              <a:t>(Similar to above) List mission details with the same filters: 'CCAFS LC-40', payloads over 4000 kg, and successful drone ship landings.</a:t>
            </a:r>
          </a:p>
          <a:p>
            <a:r>
              <a:rPr lang="en-CA" sz="1800" dirty="0">
                <a:latin typeface="Abadi" panose="020B0604020104020204" pitchFamily="34" charset="0"/>
              </a:rPr>
              <a:t>(Similar to above) Another variation of the same filtered mission query.</a:t>
            </a:r>
          </a:p>
          <a:p>
            <a:r>
              <a:rPr lang="en-CA" sz="1800" dirty="0">
                <a:latin typeface="Abadi" panose="020B0604020104020204" pitchFamily="34" charset="0"/>
              </a:rPr>
              <a:t>Find the maximum payload mass among missions with successful drone ship landings.</a:t>
            </a:r>
          </a:p>
          <a:p>
            <a:r>
              <a:rPr lang="en-CA" sz="1800" dirty="0">
                <a:latin typeface="Abadi" panose="020B0604020104020204" pitchFamily="34" charset="0"/>
              </a:rPr>
              <a:t>Retrieve booster version and landing outcome for missions using the F9 B4 booster version through a join query.</a:t>
            </a:r>
          </a:p>
          <a:p>
            <a:r>
              <a:rPr lang="en-CA" sz="1800" dirty="0">
                <a:latin typeface="Abadi" panose="020B0604020104020204" pitchFamily="34" charset="0"/>
              </a:rPr>
              <a:t>Count the number of successful drone ship landings, grouped by booster version.</a:t>
            </a:r>
          </a:p>
          <a:p>
            <a:pPr marL="0" indent="0">
              <a:buNone/>
            </a:pPr>
            <a:r>
              <a:rPr lang="en-CA" sz="1800" dirty="0">
                <a:solidFill>
                  <a:schemeClr val="accent1"/>
                </a:solidFill>
                <a:latin typeface="Abadi" panose="020B0604020104020204" pitchFamily="34" charset="0"/>
              </a:rPr>
              <a:t>GitHub Link: </a:t>
            </a:r>
            <a:r>
              <a:rPr lang="en-CA" sz="1800" i="1" dirty="0">
                <a:solidFill>
                  <a:schemeClr val="accent1"/>
                </a:solidFill>
                <a:latin typeface="Abadi" panose="020B0604020104020204" pitchFamily="34" charset="0"/>
              </a:rPr>
              <a:t>https://</a:t>
            </a:r>
            <a:r>
              <a:rPr lang="en-CA" sz="1800" i="1" dirty="0" err="1">
                <a:solidFill>
                  <a:schemeClr val="accent1"/>
                </a:solidFill>
                <a:latin typeface="Abadi" panose="020B0604020104020204" pitchFamily="34" charset="0"/>
              </a:rPr>
              <a:t>github.com</a:t>
            </a:r>
            <a:r>
              <a:rPr lang="en-CA" sz="1800" i="1" dirty="0">
                <a:solidFill>
                  <a:schemeClr val="accent1"/>
                </a:solidFill>
                <a:latin typeface="Abadi" panose="020B0604020104020204" pitchFamily="34" charset="0"/>
              </a:rPr>
              <a:t>/camfarrell25/IBM-Capstone-Project-CF2025/blob/main/4_jupyter-labs-eda-sql-coursera_sqllite.ipynb</a:t>
            </a:r>
          </a:p>
          <a:p>
            <a:pPr marL="0" indent="0">
              <a:buNone/>
            </a:pPr>
            <a:endParaRPr lang="en-US" sz="1800" dirty="0">
              <a:latin typeface="Abadi" panose="020B0604020104020204" pitchFamily="34" charset="0"/>
            </a:endParaRPr>
          </a:p>
          <a:p>
            <a:endParaRPr lang="en-US" sz="1800" dirty="0">
              <a:latin typeface="Abadi" panose="020B0604020104020204" pitchFamily="34" charset="0"/>
            </a:endParaRPr>
          </a:p>
          <a:p>
            <a:endParaRPr lang="en-US" sz="1800" dirty="0">
              <a:latin typeface="Abadi" panose="020B0604020104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850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We’ve created the following objects: </a:t>
            </a:r>
          </a:p>
          <a:p>
            <a:pPr lvl="1">
              <a:lnSpc>
                <a:spcPct val="100000"/>
              </a:lnSpc>
              <a:spcBef>
                <a:spcPts val="1400"/>
              </a:spcBef>
            </a:pPr>
            <a:r>
              <a:rPr lang="en-US" sz="1800" dirty="0">
                <a:solidFill>
                  <a:schemeClr val="accent3">
                    <a:lumMod val="25000"/>
                  </a:schemeClr>
                </a:solidFill>
                <a:latin typeface="Abadi" panose="020B0604020104020204" pitchFamily="34" charset="0"/>
              </a:rPr>
              <a:t>Map object, with an initial center location to be NASA Johnson Space Center at Houston, Texas</a:t>
            </a:r>
          </a:p>
          <a:p>
            <a:pPr lvl="1">
              <a:lnSpc>
                <a:spcPct val="100000"/>
              </a:lnSpc>
              <a:spcBef>
                <a:spcPts val="1400"/>
              </a:spcBef>
            </a:pPr>
            <a:r>
              <a:rPr lang="en-US" sz="1800" dirty="0">
                <a:solidFill>
                  <a:schemeClr val="accent3">
                    <a:lumMod val="25000"/>
                  </a:schemeClr>
                </a:solidFill>
                <a:latin typeface="Abadi" panose="020B0604020104020204" pitchFamily="34" charset="0"/>
              </a:rPr>
              <a:t>Circle area with a text label on series of coordinates, including the NASA Space Center and each of the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Markers for all launch records, where if a launch was successful, we use a market marker, otherwise a red marker. We did that by using a </a:t>
            </a:r>
            <a:r>
              <a:rPr lang="en-US" sz="1800" dirty="0" err="1">
                <a:solidFill>
                  <a:schemeClr val="accent3">
                    <a:lumMod val="25000"/>
                  </a:schemeClr>
                </a:solidFill>
                <a:latin typeface="Abadi" panose="020B0604020104020204" pitchFamily="34" charset="0"/>
              </a:rPr>
              <a:t>MarkerCluster</a:t>
            </a:r>
            <a:r>
              <a:rPr lang="en-US" sz="1800" dirty="0">
                <a:solidFill>
                  <a:schemeClr val="accent3">
                    <a:lumMod val="25000"/>
                  </a:schemeClr>
                </a:solidFill>
                <a:latin typeface="Abadi" panose="020B0604020104020204" pitchFamily="34" charset="0"/>
              </a:rPr>
              <a:t> object for the multiple launches per site.</a:t>
            </a:r>
          </a:p>
          <a:p>
            <a:pPr lvl="1">
              <a:lnSpc>
                <a:spcPct val="100000"/>
              </a:lnSpc>
              <a:spcBef>
                <a:spcPts val="1400"/>
              </a:spcBef>
            </a:pPr>
            <a:r>
              <a:rPr lang="en-US" sz="1800" dirty="0" err="1">
                <a:solidFill>
                  <a:schemeClr val="accent3">
                    <a:lumMod val="25000"/>
                  </a:schemeClr>
                </a:solidFill>
                <a:latin typeface="Abadi" panose="020B0604020104020204" pitchFamily="34" charset="0"/>
              </a:rPr>
              <a:t>MousePosition</a:t>
            </a:r>
            <a:r>
              <a:rPr lang="en-US" sz="1800" dirty="0">
                <a:solidFill>
                  <a:schemeClr val="accent3">
                    <a:lumMod val="25000"/>
                  </a:schemeClr>
                </a:solidFill>
                <a:latin typeface="Abadi" panose="020B0604020104020204" pitchFamily="34" charset="0"/>
              </a:rPr>
              <a:t> object for a mouseover point on the map in order to be able to easily find the coordinates of any points of interests</a:t>
            </a:r>
          </a:p>
          <a:p>
            <a:pPr lvl="1">
              <a:lnSpc>
                <a:spcPct val="100000"/>
              </a:lnSpc>
              <a:spcBef>
                <a:spcPts val="1400"/>
              </a:spcBef>
            </a:pPr>
            <a:r>
              <a:rPr lang="en-US" sz="1800" dirty="0">
                <a:solidFill>
                  <a:schemeClr val="accent3">
                    <a:lumMod val="25000"/>
                  </a:schemeClr>
                </a:solidFill>
                <a:latin typeface="Abadi" panose="020B0604020104020204" pitchFamily="34" charset="0"/>
              </a:rPr>
              <a:t>We’ve added a distance marker and polylines between one of the launch site and the nearest points of interests including coastlines, highways, and railways. </a:t>
            </a:r>
          </a:p>
          <a:p>
            <a:pPr>
              <a:lnSpc>
                <a:spcPct val="100000"/>
              </a:lnSpc>
              <a:spcBef>
                <a:spcPts val="1400"/>
              </a:spcBef>
            </a:pPr>
            <a:r>
              <a:rPr lang="en-US" sz="2200" i="1" dirty="0">
                <a:solidFill>
                  <a:schemeClr val="accent1"/>
                </a:solidFill>
                <a:latin typeface="Abadi" panose="020B0604020104020204" pitchFamily="34" charset="0"/>
              </a:rPr>
              <a:t>GitHub Link: https://</a:t>
            </a:r>
            <a:r>
              <a:rPr lang="en-US" sz="2200" i="1" dirty="0" err="1">
                <a:solidFill>
                  <a:schemeClr val="accent1"/>
                </a:solidFill>
                <a:latin typeface="Abadi" panose="020B0604020104020204" pitchFamily="34" charset="0"/>
              </a:rPr>
              <a:t>github.com</a:t>
            </a:r>
            <a:r>
              <a:rPr lang="en-US" sz="2200" i="1" dirty="0">
                <a:solidFill>
                  <a:schemeClr val="accent1"/>
                </a:solidFill>
                <a:latin typeface="Abadi" panose="020B0604020104020204" pitchFamily="34" charset="0"/>
              </a:rPr>
              <a:t>/camfarrell25/IBM-Capstone-Project-CF2025/blob/main/6_lab-jupyter-launch-site-location-v2.ipynb#:~:text=6_lab-,%2D,-jupyter%2Dlaunch%2Dsite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57945" y="1340993"/>
            <a:ext cx="5751577" cy="4351338"/>
          </a:xfrm>
          <a:prstGeom prst="rect">
            <a:avLst/>
          </a:prstGeom>
        </p:spPr>
        <p:txBody>
          <a:bodyPr vert="horz" lIns="91440" tIns="45720" rIns="91440" bIns="45720" rtlCol="0" anchor="t">
            <a:noAutofit/>
          </a:bodyPr>
          <a:lstStyle/>
          <a:p>
            <a:pPr marL="0" indent="0">
              <a:buNone/>
            </a:pPr>
            <a:r>
              <a:rPr lang="en-CA" sz="1200" b="1" dirty="0">
                <a:latin typeface="Abadi" panose="020B0604020104020204" pitchFamily="34" charset="0"/>
              </a:rPr>
              <a:t>Summary of Plots, Graphs, and Interactions Added to the Dashboard</a:t>
            </a:r>
          </a:p>
          <a:p>
            <a:r>
              <a:rPr lang="en-CA" sz="1200" b="1" dirty="0">
                <a:latin typeface="Abadi" panose="020B0604020104020204" pitchFamily="34" charset="0"/>
              </a:rPr>
              <a:t>Launch Site Dropdown</a:t>
            </a:r>
            <a:endParaRPr lang="en-CA" sz="1200" dirty="0">
              <a:latin typeface="Abadi" panose="020B0604020104020204" pitchFamily="34" charset="0"/>
            </a:endParaRPr>
          </a:p>
          <a:p>
            <a:pPr lvl="1"/>
            <a:r>
              <a:rPr lang="en-CA" sz="1200" dirty="0">
                <a:latin typeface="Abadi" panose="020B0604020104020204" pitchFamily="34" charset="0"/>
              </a:rPr>
              <a:t>A dropdown menu allowing users to select either </a:t>
            </a:r>
            <a:r>
              <a:rPr lang="en-CA" sz="1200" b="1" dirty="0">
                <a:latin typeface="Abadi" panose="020B0604020104020204" pitchFamily="34" charset="0"/>
              </a:rPr>
              <a:t>All Sites</a:t>
            </a:r>
            <a:r>
              <a:rPr lang="en-CA" sz="1200" dirty="0">
                <a:latin typeface="Abadi" panose="020B0604020104020204" pitchFamily="34" charset="0"/>
              </a:rPr>
              <a:t> or a specific launch site.</a:t>
            </a:r>
          </a:p>
          <a:p>
            <a:pPr lvl="1"/>
            <a:r>
              <a:rPr lang="en-CA" sz="1200" dirty="0">
                <a:latin typeface="Abadi" panose="020B0604020104020204" pitchFamily="34" charset="0"/>
              </a:rPr>
              <a:t>This input controls what data is displayed in the visualizations.</a:t>
            </a:r>
          </a:p>
          <a:p>
            <a:r>
              <a:rPr lang="en-CA" sz="1200" b="1" dirty="0">
                <a:latin typeface="Abadi" panose="020B0604020104020204" pitchFamily="34" charset="0"/>
              </a:rPr>
              <a:t>Success Pie Chart</a:t>
            </a:r>
            <a:endParaRPr lang="en-CA" sz="1200" dirty="0">
              <a:latin typeface="Abadi" panose="020B0604020104020204" pitchFamily="34" charset="0"/>
            </a:endParaRPr>
          </a:p>
          <a:p>
            <a:pPr lvl="1"/>
            <a:r>
              <a:rPr lang="en-CA" sz="1200" dirty="0">
                <a:latin typeface="Abadi" panose="020B0604020104020204" pitchFamily="34" charset="0"/>
              </a:rPr>
              <a:t>When </a:t>
            </a:r>
            <a:r>
              <a:rPr lang="en-CA" sz="1200" b="1" dirty="0">
                <a:latin typeface="Abadi" panose="020B0604020104020204" pitchFamily="34" charset="0"/>
              </a:rPr>
              <a:t>All Sites</a:t>
            </a:r>
            <a:r>
              <a:rPr lang="en-CA" sz="1200" dirty="0">
                <a:latin typeface="Abadi" panose="020B0604020104020204" pitchFamily="34" charset="0"/>
              </a:rPr>
              <a:t> is selected, shows the </a:t>
            </a:r>
            <a:r>
              <a:rPr lang="en-CA" sz="1200" b="1" dirty="0">
                <a:latin typeface="Abadi" panose="020B0604020104020204" pitchFamily="34" charset="0"/>
              </a:rPr>
              <a:t>total successful launches</a:t>
            </a:r>
            <a:r>
              <a:rPr lang="en-CA" sz="1200" dirty="0">
                <a:latin typeface="Abadi" panose="020B0604020104020204" pitchFamily="34" charset="0"/>
              </a:rPr>
              <a:t> by each launch site as a pie chart.</a:t>
            </a:r>
          </a:p>
          <a:p>
            <a:pPr lvl="1"/>
            <a:r>
              <a:rPr lang="en-CA" sz="1200" dirty="0">
                <a:latin typeface="Abadi" panose="020B0604020104020204" pitchFamily="34" charset="0"/>
              </a:rPr>
              <a:t>When a </a:t>
            </a:r>
            <a:r>
              <a:rPr lang="en-CA" sz="1200" b="1" dirty="0">
                <a:latin typeface="Abadi" panose="020B0604020104020204" pitchFamily="34" charset="0"/>
              </a:rPr>
              <a:t>specific site</a:t>
            </a:r>
            <a:r>
              <a:rPr lang="en-CA" sz="1200" dirty="0">
                <a:latin typeface="Abadi" panose="020B0604020104020204" pitchFamily="34" charset="0"/>
              </a:rPr>
              <a:t> is selected, shows the </a:t>
            </a:r>
            <a:r>
              <a:rPr lang="en-CA" sz="1200" b="1" dirty="0">
                <a:latin typeface="Abadi" panose="020B0604020104020204" pitchFamily="34" charset="0"/>
              </a:rPr>
              <a:t>success vs failure counts</a:t>
            </a:r>
            <a:r>
              <a:rPr lang="en-CA" sz="1200" dirty="0">
                <a:latin typeface="Abadi" panose="020B0604020104020204" pitchFamily="34" charset="0"/>
              </a:rPr>
              <a:t> (class 1 vs 0) for that site.</a:t>
            </a:r>
          </a:p>
          <a:p>
            <a:pPr lvl="1"/>
            <a:r>
              <a:rPr lang="en-CA" sz="1200" dirty="0">
                <a:latin typeface="Abadi" panose="020B0604020104020204" pitchFamily="34" charset="0"/>
              </a:rPr>
              <a:t>Interactive: Updates dynamically when the dropdown selection changes.</a:t>
            </a:r>
          </a:p>
          <a:p>
            <a:r>
              <a:rPr lang="en-CA" sz="1200" b="1" dirty="0">
                <a:latin typeface="Abadi" panose="020B0604020104020204" pitchFamily="34" charset="0"/>
              </a:rPr>
              <a:t>Payload Mass Range Slider</a:t>
            </a:r>
            <a:endParaRPr lang="en-CA" sz="1200" dirty="0">
              <a:latin typeface="Abadi" panose="020B0604020104020204" pitchFamily="34" charset="0"/>
            </a:endParaRPr>
          </a:p>
          <a:p>
            <a:pPr lvl="1"/>
            <a:r>
              <a:rPr lang="en-CA" sz="1200" dirty="0">
                <a:latin typeface="Abadi" panose="020B0604020104020204" pitchFamily="34" charset="0"/>
              </a:rPr>
              <a:t>A slider allowing users to select a range of payload mass (in kg).</a:t>
            </a:r>
          </a:p>
          <a:p>
            <a:pPr lvl="1"/>
            <a:r>
              <a:rPr lang="en-CA" sz="1200" dirty="0">
                <a:latin typeface="Abadi" panose="020B0604020104020204" pitchFamily="34" charset="0"/>
              </a:rPr>
              <a:t>Controls the filtering of launch data shown in the scatter plot.</a:t>
            </a:r>
          </a:p>
          <a:p>
            <a:r>
              <a:rPr lang="en-CA" sz="1200" b="1" dirty="0">
                <a:latin typeface="Abadi" panose="020B0604020104020204" pitchFamily="34" charset="0"/>
              </a:rPr>
              <a:t>Payload vs Launch Success Scatter Plot</a:t>
            </a:r>
            <a:endParaRPr lang="en-CA" sz="1200" dirty="0">
              <a:latin typeface="Abadi" panose="020B0604020104020204" pitchFamily="34" charset="0"/>
            </a:endParaRPr>
          </a:p>
          <a:p>
            <a:pPr lvl="1"/>
            <a:r>
              <a:rPr lang="en-CA" sz="1200" dirty="0">
                <a:latin typeface="Abadi" panose="020B0604020104020204" pitchFamily="34" charset="0"/>
              </a:rPr>
              <a:t>Shows the relationship between payload mass and launch success.</a:t>
            </a:r>
          </a:p>
          <a:p>
            <a:pPr lvl="1"/>
            <a:r>
              <a:rPr lang="en-CA" sz="1200" dirty="0">
                <a:latin typeface="Abadi" panose="020B0604020104020204" pitchFamily="34" charset="0"/>
              </a:rPr>
              <a:t>Points are colored by </a:t>
            </a:r>
            <a:r>
              <a:rPr lang="en-CA" sz="1200" b="1" dirty="0">
                <a:latin typeface="Abadi" panose="020B0604020104020204" pitchFamily="34" charset="0"/>
              </a:rPr>
              <a:t>Booster Version Category</a:t>
            </a:r>
            <a:r>
              <a:rPr lang="en-CA" sz="1200" dirty="0">
                <a:latin typeface="Abadi" panose="020B0604020104020204" pitchFamily="34" charset="0"/>
              </a:rPr>
              <a:t> for added insight.</a:t>
            </a:r>
          </a:p>
          <a:p>
            <a:pPr lvl="1"/>
            <a:r>
              <a:rPr lang="en-CA" sz="1200" dirty="0">
                <a:latin typeface="Abadi" panose="020B0604020104020204" pitchFamily="34" charset="0"/>
              </a:rPr>
              <a:t>Updates dynamically based on both the launch site dropdown and payload slider selections,</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Box 1">
            <a:extLst>
              <a:ext uri="{FF2B5EF4-FFF2-40B4-BE49-F238E27FC236}">
                <a16:creationId xmlns:a16="http://schemas.microsoft.com/office/drawing/2014/main" id="{0317A4DB-E90E-18F5-C474-3CFA7A11A0BE}"/>
              </a:ext>
            </a:extLst>
          </p:cNvPr>
          <p:cNvSpPr txBox="1"/>
          <p:nvPr/>
        </p:nvSpPr>
        <p:spPr>
          <a:xfrm>
            <a:off x="6027811" y="1340993"/>
            <a:ext cx="5751577" cy="2862322"/>
          </a:xfrm>
          <a:prstGeom prst="rect">
            <a:avLst/>
          </a:prstGeom>
          <a:noFill/>
        </p:spPr>
        <p:txBody>
          <a:bodyPr wrap="square" rtlCol="0">
            <a:spAutoFit/>
          </a:bodyPr>
          <a:lstStyle/>
          <a:p>
            <a:r>
              <a:rPr lang="en-CA" sz="1200" b="1" dirty="0"/>
              <a:t>Why These Plots and Interactions Were Added</a:t>
            </a:r>
          </a:p>
          <a:p>
            <a:r>
              <a:rPr lang="en-CA" sz="1200" b="1" dirty="0"/>
              <a:t>Launch Site Dropdown</a:t>
            </a:r>
            <a:r>
              <a:rPr lang="en-CA" sz="1200" dirty="0"/>
              <a:t> enables </a:t>
            </a:r>
            <a:r>
              <a:rPr lang="en-CA" sz="1200" b="1" dirty="0"/>
              <a:t>focused analysis</a:t>
            </a:r>
            <a:r>
              <a:rPr lang="en-CA" sz="1200" dirty="0"/>
              <a:t> of specific launch sites or an overview of all sites, providing flexibility to users.</a:t>
            </a:r>
          </a:p>
          <a:p>
            <a:r>
              <a:rPr lang="en-CA" sz="1200" dirty="0"/>
              <a:t>The </a:t>
            </a:r>
            <a:r>
              <a:rPr lang="en-CA" sz="1200" b="1" dirty="0"/>
              <a:t>Pie Chart</a:t>
            </a:r>
            <a:r>
              <a:rPr lang="en-CA" sz="1200" dirty="0"/>
              <a:t> succinctly communicates the </a:t>
            </a:r>
            <a:r>
              <a:rPr lang="en-CA" sz="1200" b="1" dirty="0"/>
              <a:t>success rate</a:t>
            </a:r>
            <a:r>
              <a:rPr lang="en-CA" sz="1200" dirty="0"/>
              <a:t> distribution:</a:t>
            </a:r>
          </a:p>
          <a:p>
            <a:pPr lvl="1"/>
            <a:r>
              <a:rPr lang="en-CA" sz="1200" dirty="0"/>
              <a:t>Aggregated success counts help identify the best-performing launch sites.</a:t>
            </a:r>
          </a:p>
          <a:p>
            <a:pPr lvl="1"/>
            <a:r>
              <a:rPr lang="en-CA" sz="1200" dirty="0"/>
              <a:t>Per-site success/failure breakdown helps assess individual site reliability.</a:t>
            </a:r>
          </a:p>
          <a:p>
            <a:r>
              <a:rPr lang="en-CA" sz="1200" dirty="0"/>
              <a:t>The </a:t>
            </a:r>
            <a:r>
              <a:rPr lang="en-CA" sz="1200" b="1" dirty="0"/>
              <a:t>Payload Slider</a:t>
            </a:r>
            <a:r>
              <a:rPr lang="en-CA" sz="1200" dirty="0"/>
              <a:t> introduces an interactive way to </a:t>
            </a:r>
            <a:r>
              <a:rPr lang="en-CA" sz="1200" b="1" dirty="0"/>
              <a:t>filter the data by payload weight</a:t>
            </a:r>
            <a:r>
              <a:rPr lang="en-CA" sz="1200" dirty="0"/>
              <a:t>, which is a critical factor influencing launch outcomes.</a:t>
            </a:r>
          </a:p>
          <a:p>
            <a:r>
              <a:rPr lang="en-CA" sz="1200" dirty="0"/>
              <a:t>The </a:t>
            </a:r>
            <a:r>
              <a:rPr lang="en-CA" sz="1200" b="1" dirty="0"/>
              <a:t>Scatter Plot</a:t>
            </a:r>
            <a:r>
              <a:rPr lang="en-CA" sz="1200" dirty="0"/>
              <a:t> illustrates the </a:t>
            </a:r>
            <a:r>
              <a:rPr lang="en-CA" sz="1200" b="1" dirty="0"/>
              <a:t>correlation between payload mass and launch success</a:t>
            </a:r>
            <a:r>
              <a:rPr lang="en-CA" sz="1200" dirty="0"/>
              <a:t>, revealing patterns or anomalies.</a:t>
            </a:r>
          </a:p>
          <a:p>
            <a:pPr lvl="1"/>
            <a:r>
              <a:rPr lang="en-CA" sz="1200" dirty="0"/>
              <a:t>Coloring by booster version adds a layer to understand if certain booster types influence success rates.</a:t>
            </a:r>
          </a:p>
          <a:p>
            <a:r>
              <a:rPr lang="en-CA" sz="1200" dirty="0"/>
              <a:t>Together, these interactions allow users to </a:t>
            </a:r>
            <a:r>
              <a:rPr lang="en-CA" sz="1200" b="1" dirty="0"/>
              <a:t>explore and drill down</a:t>
            </a:r>
            <a:r>
              <a:rPr lang="en-CA" sz="1200" dirty="0"/>
              <a:t> into the SpaceX launch data to uncover insights about success rates across sites and payload characteristics.</a:t>
            </a:r>
          </a:p>
          <a:p>
            <a:endParaRPr lang="en-US" sz="1200" dirty="0"/>
          </a:p>
        </p:txBody>
      </p:sp>
      <p:sp>
        <p:nvSpPr>
          <p:cNvPr id="6" name="TextBox 5">
            <a:extLst>
              <a:ext uri="{FF2B5EF4-FFF2-40B4-BE49-F238E27FC236}">
                <a16:creationId xmlns:a16="http://schemas.microsoft.com/office/drawing/2014/main" id="{8D29DEC4-4A2A-AE92-16AE-B5A764E36299}"/>
              </a:ext>
            </a:extLst>
          </p:cNvPr>
          <p:cNvSpPr txBox="1"/>
          <p:nvPr/>
        </p:nvSpPr>
        <p:spPr>
          <a:xfrm>
            <a:off x="576072" y="5952744"/>
            <a:ext cx="8540496" cy="646331"/>
          </a:xfrm>
          <a:prstGeom prst="rect">
            <a:avLst/>
          </a:prstGeom>
          <a:noFill/>
        </p:spPr>
        <p:txBody>
          <a:bodyPr wrap="square" rtlCol="0">
            <a:spAutoFit/>
          </a:bodyPr>
          <a:lstStyle/>
          <a:p>
            <a:r>
              <a:rPr lang="en-US" i="1" dirty="0">
                <a:solidFill>
                  <a:schemeClr val="accent1"/>
                </a:solidFill>
                <a:highlight>
                  <a:srgbClr val="FFFF00"/>
                </a:highlight>
                <a:latin typeface="Abadi" panose="020B0604020104020204" pitchFamily="34" charset="0"/>
              </a:rPr>
              <a:t>GitHub Link: /Users/</a:t>
            </a:r>
            <a:r>
              <a:rPr lang="en-US" i="1" dirty="0" err="1">
                <a:solidFill>
                  <a:schemeClr val="accent1"/>
                </a:solidFill>
                <a:highlight>
                  <a:srgbClr val="FFFF00"/>
                </a:highlight>
                <a:latin typeface="Abadi" panose="020B0604020104020204" pitchFamily="34" charset="0"/>
              </a:rPr>
              <a:t>camillefarrell</a:t>
            </a:r>
            <a:r>
              <a:rPr lang="en-US" i="1" dirty="0">
                <a:solidFill>
                  <a:schemeClr val="accent1"/>
                </a:solidFill>
                <a:highlight>
                  <a:srgbClr val="FFFF00"/>
                </a:highlight>
                <a:latin typeface="Abadi" panose="020B0604020104020204" pitchFamily="34" charset="0"/>
              </a:rPr>
              <a:t>/Documents/Python/Capstone Project/7_labsjupyter_plotlydash.ipynb</a:t>
            </a:r>
            <a:endParaRPr lang="en-US" dirty="0">
              <a:highlight>
                <a:srgbClr val="FFFF00"/>
              </a:highlight>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96858" y="1380967"/>
            <a:ext cx="10669134" cy="1718849"/>
          </a:xfrm>
          <a:prstGeom prst="rect">
            <a:avLst/>
          </a:prstGeom>
        </p:spPr>
        <p:txBody>
          <a:bodyPr>
            <a:normAutofit fontScale="85000" lnSpcReduction="10000"/>
          </a:bodyPr>
          <a:lstStyle/>
          <a:p>
            <a:pPr marL="0" indent="0">
              <a:buNone/>
            </a:pPr>
            <a:r>
              <a:rPr lang="en-CA" dirty="0"/>
              <a:t>We prepared and standardized the data, then split it into training and test sets. We built </a:t>
            </a:r>
            <a:r>
              <a:rPr lang="en-CA" dirty="0">
                <a:latin typeface="Abadi" panose="020B0604020104020204" pitchFamily="34" charset="0"/>
              </a:rPr>
              <a:t>four</a:t>
            </a:r>
            <a:r>
              <a:rPr lang="en-CA" dirty="0"/>
              <a:t> classification models—Logistic Regression, SVM, Decision Tree, and KNN—and tuned them with </a:t>
            </a:r>
            <a:r>
              <a:rPr lang="en-CA" dirty="0" err="1"/>
              <a:t>GridSearchCV</a:t>
            </a:r>
            <a:r>
              <a:rPr lang="en-CA" dirty="0"/>
              <a:t> using 10-fold cross-validation. All models showed similar accuracy, indicating a well-structured dataset. Next, we plan to improve performance by exploring ensemble methods and feature engineering.</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1">
            <a:extLst>
              <a:ext uri="{FF2B5EF4-FFF2-40B4-BE49-F238E27FC236}">
                <a16:creationId xmlns:a16="http://schemas.microsoft.com/office/drawing/2014/main" id="{94037E84-0990-A2D3-15B7-2BF900AFC137}"/>
              </a:ext>
            </a:extLst>
          </p:cNvPr>
          <p:cNvGraphicFramePr/>
          <p:nvPr>
            <p:extLst>
              <p:ext uri="{D42A27DB-BD31-4B8C-83A1-F6EECF244321}">
                <p14:modId xmlns:p14="http://schemas.microsoft.com/office/powerpoint/2010/main" val="4291713609"/>
              </p:ext>
            </p:extLst>
          </p:nvPr>
        </p:nvGraphicFramePr>
        <p:xfrm>
          <a:off x="144213" y="2240391"/>
          <a:ext cx="11903573" cy="42566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TextBox 5">
            <a:extLst>
              <a:ext uri="{FF2B5EF4-FFF2-40B4-BE49-F238E27FC236}">
                <a16:creationId xmlns:a16="http://schemas.microsoft.com/office/drawing/2014/main" id="{F46AC09A-4EE9-9C64-5A68-5D6DD7760502}"/>
              </a:ext>
            </a:extLst>
          </p:cNvPr>
          <p:cNvSpPr txBox="1"/>
          <p:nvPr/>
        </p:nvSpPr>
        <p:spPr>
          <a:xfrm>
            <a:off x="174276" y="5903226"/>
            <a:ext cx="11283696" cy="646331"/>
          </a:xfrm>
          <a:prstGeom prst="rect">
            <a:avLst/>
          </a:prstGeom>
          <a:noFill/>
        </p:spPr>
        <p:txBody>
          <a:bodyPr wrap="square" rtlCol="0">
            <a:spAutoFit/>
          </a:bodyPr>
          <a:lstStyle/>
          <a:p>
            <a:r>
              <a:rPr lang="en-US" i="1" dirty="0">
                <a:solidFill>
                  <a:schemeClr val="accent1"/>
                </a:solidFill>
                <a:latin typeface="Abadi" panose="020B0604020104020204" pitchFamily="34" charset="0"/>
              </a:rPr>
              <a:t>GitHub Link: https://</a:t>
            </a:r>
            <a:r>
              <a:rPr lang="en-US" i="1" dirty="0" err="1">
                <a:solidFill>
                  <a:schemeClr val="accent1"/>
                </a:solidFill>
                <a:latin typeface="Abadi" panose="020B0604020104020204" pitchFamily="34" charset="0"/>
              </a:rPr>
              <a:t>github.com</a:t>
            </a:r>
            <a:r>
              <a:rPr lang="en-US" i="1" dirty="0">
                <a:solidFill>
                  <a:schemeClr val="accent1"/>
                </a:solidFill>
                <a:latin typeface="Abadi" panose="020B0604020104020204" pitchFamily="34" charset="0"/>
              </a:rPr>
              <a:t>/camfarrell25/IBM-Capstone-Project-CF2025/blob/main/7_SpaceX-Machine-Learning-Prediction-Part-5-v1.ipynb</a:t>
            </a:r>
            <a:endParaRPr lang="en-US"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219333" y="1459865"/>
            <a:ext cx="11759307" cy="5151247"/>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CA" b="1" dirty="0">
                <a:solidFill>
                  <a:schemeClr val="tx1"/>
                </a:solidFill>
                <a:latin typeface="Abadi" panose="020B0604020104020204" pitchFamily="34" charset="0"/>
              </a:rPr>
              <a:t>1. Exploratory Data Analysis (EDA)</a:t>
            </a:r>
          </a:p>
          <a:p>
            <a:r>
              <a:rPr lang="en-CA" dirty="0">
                <a:solidFill>
                  <a:schemeClr val="tx1"/>
                </a:solidFill>
                <a:latin typeface="Abadi" panose="020B0604020104020204" pitchFamily="34" charset="0"/>
              </a:rPr>
              <a:t>Examined data distributions and identified key patterns</a:t>
            </a:r>
          </a:p>
          <a:p>
            <a:r>
              <a:rPr lang="en-CA" dirty="0">
                <a:solidFill>
                  <a:schemeClr val="tx1"/>
                </a:solidFill>
                <a:latin typeface="Abadi" panose="020B0604020104020204" pitchFamily="34" charset="0"/>
              </a:rPr>
              <a:t>Visualized correlations and class balances</a:t>
            </a:r>
          </a:p>
          <a:p>
            <a:r>
              <a:rPr lang="en-CA" dirty="0">
                <a:solidFill>
                  <a:schemeClr val="tx1"/>
                </a:solidFill>
                <a:latin typeface="Abadi" panose="020B0604020104020204" pitchFamily="34" charset="0"/>
              </a:rPr>
              <a:t>Found [mention any important insights, e.g., feature correlations or imbalances]</a:t>
            </a:r>
          </a:p>
          <a:p>
            <a:pPr marL="0" indent="0">
              <a:buNone/>
            </a:pPr>
            <a:r>
              <a:rPr lang="en-CA" b="1" dirty="0">
                <a:solidFill>
                  <a:schemeClr val="tx1"/>
                </a:solidFill>
                <a:latin typeface="Abadi" panose="020B0604020104020204" pitchFamily="34" charset="0"/>
              </a:rPr>
              <a:t>2. Interactive Analytics Demo</a:t>
            </a:r>
          </a:p>
          <a:p>
            <a:r>
              <a:rPr lang="en-CA" dirty="0">
                <a:solidFill>
                  <a:schemeClr val="tx1"/>
                </a:solidFill>
                <a:latin typeface="Abadi" panose="020B0604020104020204" pitchFamily="34" charset="0"/>
              </a:rPr>
              <a:t>Developed interactive maps and dashboards for launch site proximity analysis</a:t>
            </a:r>
          </a:p>
          <a:p>
            <a:r>
              <a:rPr lang="en-CA" dirty="0">
                <a:solidFill>
                  <a:schemeClr val="tx1"/>
                </a:solidFill>
                <a:latin typeface="Abadi" panose="020B0604020104020204" pitchFamily="34" charset="0"/>
              </a:rPr>
              <a:t>Visualized distances to coastline, railway, highway with live markers and distance labels</a:t>
            </a:r>
          </a:p>
          <a:p>
            <a:r>
              <a:rPr lang="en-CA" dirty="0">
                <a:solidFill>
                  <a:schemeClr val="tx1"/>
                </a:solidFill>
                <a:latin typeface="Abadi" panose="020B0604020104020204" pitchFamily="34" charset="0"/>
              </a:rPr>
              <a:t>Enabled dynamic exploration of SpaceX launch sites and infrastructure</a:t>
            </a:r>
          </a:p>
          <a:p>
            <a:pPr marL="0" indent="0">
              <a:buNone/>
            </a:pPr>
            <a:r>
              <a:rPr lang="en-CA" b="1" dirty="0">
                <a:solidFill>
                  <a:schemeClr val="tx1"/>
                </a:solidFill>
                <a:latin typeface="Abadi" panose="020B0604020104020204" pitchFamily="34" charset="0"/>
              </a:rPr>
              <a:t>3. Predictive Analysis Results</a:t>
            </a:r>
          </a:p>
          <a:p>
            <a:r>
              <a:rPr lang="en-CA" dirty="0">
                <a:solidFill>
                  <a:schemeClr val="tx1"/>
                </a:solidFill>
                <a:latin typeface="Abadi" panose="020B0604020104020204" pitchFamily="34" charset="0"/>
              </a:rPr>
              <a:t>Built and tuned Logistic Regression, SVM, Decision Tree, and KNN classifiers using </a:t>
            </a:r>
            <a:r>
              <a:rPr lang="en-CA" dirty="0" err="1">
                <a:solidFill>
                  <a:schemeClr val="tx1"/>
                </a:solidFill>
                <a:latin typeface="Abadi" panose="020B0604020104020204" pitchFamily="34" charset="0"/>
              </a:rPr>
              <a:t>GridSearchCV</a:t>
            </a:r>
            <a:endParaRPr lang="en-CA" dirty="0">
              <a:solidFill>
                <a:schemeClr val="tx1"/>
              </a:solidFill>
              <a:latin typeface="Abadi" panose="020B0604020104020204" pitchFamily="34" charset="0"/>
            </a:endParaRPr>
          </a:p>
          <a:p>
            <a:r>
              <a:rPr lang="en-CA" dirty="0">
                <a:solidFill>
                  <a:schemeClr val="tx1"/>
                </a:solidFill>
                <a:latin typeface="Abadi" panose="020B0604020104020204" pitchFamily="34" charset="0"/>
              </a:rPr>
              <a:t>All models achieved similar cross-validation and test accuracies (~[insert your accuracy, e.g., 85%])</a:t>
            </a:r>
          </a:p>
          <a:p>
            <a:r>
              <a:rPr lang="en-CA" dirty="0">
                <a:solidFill>
                  <a:schemeClr val="tx1"/>
                </a:solidFill>
                <a:latin typeface="Abadi" panose="020B0604020104020204" pitchFamily="34" charset="0"/>
              </a:rPr>
              <a:t>Confusion matrices showed low false positives and false negatives</a:t>
            </a:r>
          </a:p>
          <a:p>
            <a:r>
              <a:rPr lang="en-CA" dirty="0">
                <a:solidFill>
                  <a:schemeClr val="tx1"/>
                </a:solidFill>
                <a:latin typeface="Abadi" panose="020B0604020104020204" pitchFamily="34" charset="0"/>
              </a:rPr>
              <a:t>Best performing model identified based on cross-validation accuracy and detailed evaluation metrics</a:t>
            </a:r>
          </a:p>
          <a:p>
            <a:pPr lvl="1"/>
            <a:endParaRPr lang="en-US" sz="1800" dirty="0">
              <a:solidFill>
                <a:schemeClr val="tx1"/>
              </a:solidFill>
              <a:latin typeface="Abadi" panose="020B0604020104020204" pitchFamily="34" charset="0"/>
            </a:endParaRPr>
          </a:p>
          <a:p>
            <a:pPr marL="457200" lvl="1" indent="0">
              <a:buNone/>
            </a:pPr>
            <a:endParaRPr lang="en-US" sz="1800" dirty="0">
              <a:solidFill>
                <a:schemeClr val="tx1"/>
              </a:solidFill>
              <a:latin typeface="Abadi" panose="020B0604020104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24998" y="3671002"/>
            <a:ext cx="11804243" cy="2648348"/>
          </a:xfrm>
          <a:prstGeom prst="rect">
            <a:avLst/>
          </a:prstGeom>
        </p:spPr>
        <p:txBody>
          <a:bodyPr>
            <a:normAutofit/>
          </a:bodyPr>
          <a:lstStyle/>
          <a:p>
            <a:pPr marL="0" indent="0">
              <a:lnSpc>
                <a:spcPct val="120000"/>
              </a:lnSpc>
              <a:spcBef>
                <a:spcPts val="1400"/>
              </a:spcBef>
              <a:buNone/>
            </a:pPr>
            <a:r>
              <a:rPr lang="en-CA" sz="1000" dirty="0">
                <a:solidFill>
                  <a:schemeClr val="accent3">
                    <a:lumMod val="25000"/>
                  </a:schemeClr>
                </a:solidFill>
                <a:latin typeface="Abadi" panose="020B0604020104020204" pitchFamily="34" charset="0"/>
              </a:rPr>
              <a:t>Below are some of the patterns found in the Flight Number vs Launch Site scatter:</a:t>
            </a:r>
            <a:endParaRPr lang="en-US" sz="1000" dirty="0">
              <a:solidFill>
                <a:schemeClr val="accent3">
                  <a:lumMod val="25000"/>
                </a:schemeClr>
              </a:solidFill>
              <a:latin typeface="Abadi" panose="020B0604020104020204" pitchFamily="34" charset="0"/>
            </a:endParaRPr>
          </a:p>
          <a:p>
            <a:pPr marL="0" indent="0">
              <a:lnSpc>
                <a:spcPct val="120000"/>
              </a:lnSpc>
              <a:buNone/>
            </a:pPr>
            <a:r>
              <a:rPr lang="en-CA" sz="1000" dirty="0">
                <a:latin typeface="Abadi" panose="020B0604020104020204" pitchFamily="34" charset="0"/>
              </a:rPr>
              <a:t>1. </a:t>
            </a:r>
            <a:r>
              <a:rPr lang="en-CA" sz="1000" b="1" dirty="0">
                <a:latin typeface="Abadi" panose="020B0604020104020204" pitchFamily="34" charset="0"/>
              </a:rPr>
              <a:t>CCAFS SLC 40</a:t>
            </a:r>
            <a:r>
              <a:rPr lang="en-CA" sz="1000" dirty="0">
                <a:latin typeface="Abadi" panose="020B0604020104020204" pitchFamily="34" charset="0"/>
              </a:rPr>
              <a:t>:</a:t>
            </a:r>
            <a:br>
              <a:rPr lang="en-CA" sz="1000" dirty="0">
                <a:latin typeface="Abadi" panose="020B0604020104020204" pitchFamily="34" charset="0"/>
              </a:rPr>
            </a:br>
            <a:r>
              <a:rPr lang="en-CA" sz="1000" dirty="0">
                <a:latin typeface="Abadi" panose="020B0604020104020204" pitchFamily="34" charset="0"/>
              </a:rPr>
              <a:t>This launch site has a mix of successful and unsuccessful launches.</a:t>
            </a:r>
            <a:br>
              <a:rPr lang="en-CA" sz="1000" dirty="0">
                <a:latin typeface="Abadi" panose="020B0604020104020204" pitchFamily="34" charset="0"/>
              </a:rPr>
            </a:br>
            <a:r>
              <a:rPr lang="en-CA" sz="1000" dirty="0">
                <a:latin typeface="Abadi" panose="020B0604020104020204" pitchFamily="34" charset="0"/>
              </a:rPr>
              <a:t> As the flight number increases, the success rate improves, suggesting that SpaceX's experience and improvements over time have positively impacted launch outcomes.</a:t>
            </a:r>
          </a:p>
          <a:p>
            <a:pPr marL="0" indent="0">
              <a:lnSpc>
                <a:spcPct val="120000"/>
              </a:lnSpc>
              <a:buNone/>
            </a:pPr>
            <a:r>
              <a:rPr lang="en-CA" sz="1000" dirty="0">
                <a:latin typeface="Abadi" panose="020B0604020104020204" pitchFamily="34" charset="0"/>
              </a:rPr>
              <a:t>2. </a:t>
            </a:r>
            <a:r>
              <a:rPr lang="en-CA" sz="1000" b="1" dirty="0">
                <a:latin typeface="Abadi" panose="020B0604020104020204" pitchFamily="34" charset="0"/>
              </a:rPr>
              <a:t>VAFB SLC 4E</a:t>
            </a:r>
            <a:r>
              <a:rPr lang="en-CA" sz="1000" dirty="0">
                <a:latin typeface="Abadi" panose="020B0604020104020204" pitchFamily="34" charset="0"/>
              </a:rPr>
              <a:t>:</a:t>
            </a:r>
            <a:br>
              <a:rPr lang="en-CA" sz="1000" dirty="0">
                <a:latin typeface="Abadi" panose="020B0604020104020204" pitchFamily="34" charset="0"/>
              </a:rPr>
            </a:br>
            <a:r>
              <a:rPr lang="en-CA" sz="1000" dirty="0">
                <a:latin typeface="Abadi" panose="020B0604020104020204" pitchFamily="34" charset="0"/>
              </a:rPr>
              <a:t>This site has fewer launches compared to CCAFS SLC 40.</a:t>
            </a:r>
            <a:br>
              <a:rPr lang="en-CA" sz="1000" dirty="0">
                <a:latin typeface="Abadi" panose="020B0604020104020204" pitchFamily="34" charset="0"/>
              </a:rPr>
            </a:br>
            <a:r>
              <a:rPr lang="en-CA" sz="1000" dirty="0">
                <a:latin typeface="Abadi" panose="020B0604020104020204" pitchFamily="34" charset="0"/>
              </a:rPr>
              <a:t>The launch site shows increased success rate, especially amongst higher flight numbers</a:t>
            </a:r>
          </a:p>
          <a:p>
            <a:pPr marL="0" indent="0">
              <a:lnSpc>
                <a:spcPct val="120000"/>
              </a:lnSpc>
              <a:buNone/>
            </a:pPr>
            <a:r>
              <a:rPr lang="en-CA" sz="1000" dirty="0">
                <a:latin typeface="Abadi" panose="020B0604020104020204" pitchFamily="34" charset="0"/>
              </a:rPr>
              <a:t>3. </a:t>
            </a:r>
            <a:r>
              <a:rPr lang="en-CA" sz="1000" b="1" dirty="0">
                <a:latin typeface="Abadi" panose="020B0604020104020204" pitchFamily="34" charset="0"/>
              </a:rPr>
              <a:t>KSC LC 39A</a:t>
            </a:r>
            <a:r>
              <a:rPr lang="en-CA" sz="1000" dirty="0">
                <a:latin typeface="Abadi" panose="020B0604020104020204" pitchFamily="34" charset="0"/>
              </a:rPr>
              <a:t>:</a:t>
            </a:r>
            <a:br>
              <a:rPr lang="en-CA" sz="1000" dirty="0">
                <a:latin typeface="Abadi" panose="020B0604020104020204" pitchFamily="34" charset="0"/>
              </a:rPr>
            </a:br>
            <a:r>
              <a:rPr lang="en-CA" sz="1000" dirty="0">
                <a:latin typeface="Abadi" panose="020B0604020104020204" pitchFamily="34" charset="0"/>
              </a:rPr>
              <a:t>This site shows a higher success rate even for lower flight numbers.</a:t>
            </a:r>
            <a:br>
              <a:rPr lang="en-CA" sz="1000" dirty="0">
                <a:latin typeface="Abadi" panose="020B0604020104020204" pitchFamily="34" charset="0"/>
              </a:rPr>
            </a:br>
            <a:r>
              <a:rPr lang="en-CA" sz="1000" dirty="0">
                <a:latin typeface="Abadi" panose="020B0604020104020204" pitchFamily="34" charset="0"/>
              </a:rPr>
              <a:t>It suggests that this site might be used for more critical or well-prepared missions, leading to better outcomes.</a:t>
            </a:r>
          </a:p>
          <a:p>
            <a:pPr marL="0" indent="0">
              <a:lnSpc>
                <a:spcPct val="120000"/>
              </a:lnSpc>
              <a:buNone/>
            </a:pPr>
            <a:r>
              <a:rPr lang="en-CA" sz="1000" dirty="0">
                <a:latin typeface="Abadi" panose="020B0604020104020204" pitchFamily="34" charset="0"/>
              </a:rPr>
              <a:t>Overall, the plot indicates that SpaceX's success rate improves with experience (higher flight numbers) and that launch site characteristics or mission types may influence outcomes.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43CE9B44-8AF4-BF4F-A578-D0C298CD244F}"/>
              </a:ext>
            </a:extLst>
          </p:cNvPr>
          <p:cNvPicPr>
            <a:picLocks noChangeAspect="1"/>
          </p:cNvPicPr>
          <p:nvPr/>
        </p:nvPicPr>
        <p:blipFill>
          <a:blip r:embed="rId3"/>
          <a:stretch>
            <a:fillRect/>
          </a:stretch>
        </p:blipFill>
        <p:spPr>
          <a:xfrm>
            <a:off x="561148" y="1491169"/>
            <a:ext cx="10695749" cy="209246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3541985"/>
            <a:ext cx="10803193" cy="2339359"/>
          </a:xfrm>
          <a:prstGeom prst="rect">
            <a:avLst/>
          </a:prstGeom>
        </p:spPr>
        <p:txBody>
          <a:bodyPr numCol="2">
            <a:normAutofit fontScale="40000" lnSpcReduction="20000"/>
          </a:bodyPr>
          <a:lstStyle/>
          <a:p>
            <a:pPr marL="0" indent="0">
              <a:buNone/>
            </a:pPr>
            <a:r>
              <a:rPr lang="en-CA" dirty="0">
                <a:latin typeface="Abadi" panose="020B0604020104020204" pitchFamily="34" charset="0"/>
              </a:rPr>
              <a:t>The scatter plot illustrates the relationship between </a:t>
            </a:r>
            <a:r>
              <a:rPr lang="en-CA" b="1" dirty="0">
                <a:latin typeface="Abadi" panose="020B0604020104020204" pitchFamily="34" charset="0"/>
              </a:rPr>
              <a:t>Payload Mass</a:t>
            </a:r>
            <a:r>
              <a:rPr lang="en-CA" dirty="0">
                <a:latin typeface="Abadi" panose="020B0604020104020204" pitchFamily="34" charset="0"/>
              </a:rPr>
              <a:t>, </a:t>
            </a:r>
            <a:r>
              <a:rPr lang="en-CA" b="1" dirty="0">
                <a:latin typeface="Abadi" panose="020B0604020104020204" pitchFamily="34" charset="0"/>
              </a:rPr>
              <a:t>Launch Site</a:t>
            </a:r>
            <a:r>
              <a:rPr lang="en-CA" dirty="0">
                <a:latin typeface="Abadi" panose="020B0604020104020204" pitchFamily="34" charset="0"/>
              </a:rPr>
              <a:t>, and </a:t>
            </a:r>
            <a:r>
              <a:rPr lang="en-CA" b="1" dirty="0">
                <a:latin typeface="Abadi" panose="020B0604020104020204" pitchFamily="34" charset="0"/>
              </a:rPr>
              <a:t>Outcome</a:t>
            </a:r>
            <a:r>
              <a:rPr lang="en-CA" dirty="0">
                <a:latin typeface="Abadi" panose="020B0604020104020204" pitchFamily="34" charset="0"/>
              </a:rPr>
              <a:t> (success or failure) of SpaceX launches.</a:t>
            </a:r>
          </a:p>
          <a:p>
            <a:pPr marL="0" indent="0">
              <a:buNone/>
            </a:pPr>
            <a:br>
              <a:rPr lang="en-CA" dirty="0">
                <a:latin typeface="Abadi" panose="020B0604020104020204" pitchFamily="34" charset="0"/>
              </a:rPr>
            </a:br>
            <a:r>
              <a:rPr lang="en-CA" b="1" dirty="0">
                <a:latin typeface="Abadi" panose="020B0604020104020204" pitchFamily="34" charset="0"/>
              </a:rPr>
              <a:t>Key Observations:</a:t>
            </a:r>
            <a:endParaRPr lang="en-CA" dirty="0">
              <a:latin typeface="Abadi" panose="020B0604020104020204" pitchFamily="34" charset="0"/>
            </a:endParaRPr>
          </a:p>
          <a:p>
            <a:pPr marL="0" indent="0">
              <a:buNone/>
            </a:pPr>
            <a:r>
              <a:rPr lang="en-CA" dirty="0">
                <a:latin typeface="Abadi" panose="020B0604020104020204" pitchFamily="34" charset="0"/>
              </a:rPr>
              <a:t>1. </a:t>
            </a:r>
            <a:r>
              <a:rPr lang="en-CA" b="1" dirty="0">
                <a:latin typeface="Abadi" panose="020B0604020104020204" pitchFamily="34" charset="0"/>
              </a:rPr>
              <a:t>CCAFS SLC 40</a:t>
            </a:r>
            <a:r>
              <a:rPr lang="en-CA" dirty="0">
                <a:latin typeface="Abadi" panose="020B0604020104020204" pitchFamily="34" charset="0"/>
              </a:rPr>
              <a:t>:</a:t>
            </a:r>
          </a:p>
          <a:p>
            <a:r>
              <a:rPr lang="en-CA" dirty="0">
                <a:latin typeface="Abadi" panose="020B0604020104020204" pitchFamily="34" charset="0"/>
              </a:rPr>
              <a:t>Handles a wide range of payload masses.</a:t>
            </a:r>
          </a:p>
          <a:p>
            <a:r>
              <a:rPr lang="en-CA" dirty="0">
                <a:latin typeface="Abadi" panose="020B0604020104020204" pitchFamily="34" charset="0"/>
              </a:rPr>
              <a:t>Mixed outcomes, with both successful and unsuccessful launches.</a:t>
            </a:r>
          </a:p>
          <a:p>
            <a:pPr marL="0" indent="0">
              <a:buNone/>
            </a:pPr>
            <a:br>
              <a:rPr lang="en-CA" dirty="0">
                <a:latin typeface="Abadi" panose="020B0604020104020204" pitchFamily="34" charset="0"/>
              </a:rPr>
            </a:br>
            <a:r>
              <a:rPr lang="en-CA" dirty="0">
                <a:latin typeface="Abadi" panose="020B0604020104020204" pitchFamily="34" charset="0"/>
              </a:rPr>
              <a:t>2. </a:t>
            </a:r>
            <a:r>
              <a:rPr lang="en-CA" b="1" dirty="0">
                <a:latin typeface="Abadi" panose="020B0604020104020204" pitchFamily="34" charset="0"/>
              </a:rPr>
              <a:t>KSC LC 39A</a:t>
            </a:r>
            <a:r>
              <a:rPr lang="en-CA" dirty="0">
                <a:latin typeface="Abadi" panose="020B0604020104020204" pitchFamily="34" charset="0"/>
              </a:rPr>
              <a:t>:</a:t>
            </a:r>
          </a:p>
          <a:p>
            <a:r>
              <a:rPr lang="en-CA" dirty="0">
                <a:latin typeface="Abadi" panose="020B0604020104020204" pitchFamily="34" charset="0"/>
              </a:rPr>
              <a:t>Primarily successful launches, even with heavier payloads.</a:t>
            </a:r>
          </a:p>
          <a:p>
            <a:r>
              <a:rPr lang="en-CA" dirty="0">
                <a:latin typeface="Abadi" panose="020B0604020104020204" pitchFamily="34" charset="0"/>
              </a:rPr>
              <a:t>Indicates reliability for critical missions.</a:t>
            </a:r>
          </a:p>
          <a:p>
            <a:pPr marL="0" indent="0">
              <a:buNone/>
            </a:pPr>
            <a:br>
              <a:rPr lang="en-CA" dirty="0">
                <a:latin typeface="Abadi" panose="020B0604020104020204" pitchFamily="34" charset="0"/>
              </a:rPr>
            </a:br>
            <a:r>
              <a:rPr lang="en-CA" dirty="0">
                <a:latin typeface="Abadi" panose="020B0604020104020204" pitchFamily="34" charset="0"/>
              </a:rPr>
              <a:t>3. </a:t>
            </a:r>
            <a:r>
              <a:rPr lang="en-CA" b="1" dirty="0">
                <a:latin typeface="Abadi" panose="020B0604020104020204" pitchFamily="34" charset="0"/>
              </a:rPr>
              <a:t>VAFB SLC 4E</a:t>
            </a:r>
            <a:r>
              <a:rPr lang="en-CA" dirty="0">
                <a:latin typeface="Abadi" panose="020B0604020104020204" pitchFamily="34" charset="0"/>
              </a:rPr>
              <a:t>:</a:t>
            </a:r>
          </a:p>
          <a:p>
            <a:r>
              <a:rPr lang="en-CA" dirty="0">
                <a:latin typeface="Abadi" panose="020B0604020104020204" pitchFamily="34" charset="0"/>
              </a:rPr>
              <a:t>Limited launches, mostly lighter payloads.</a:t>
            </a:r>
          </a:p>
          <a:p>
            <a:r>
              <a:rPr lang="en-CA" dirty="0">
                <a:latin typeface="Abadi" panose="020B0604020104020204" pitchFamily="34" charset="0"/>
              </a:rPr>
              <a:t>Higher success rate for its missions.</a:t>
            </a:r>
          </a:p>
          <a:p>
            <a:pPr marL="0" indent="0">
              <a:buNone/>
            </a:pPr>
            <a:br>
              <a:rPr lang="en-CA" dirty="0">
                <a:latin typeface="Abadi" panose="020B0604020104020204" pitchFamily="34" charset="0"/>
              </a:rPr>
            </a:br>
            <a:r>
              <a:rPr lang="en-CA" b="1" dirty="0">
                <a:latin typeface="Abadi" panose="020B0604020104020204" pitchFamily="34" charset="0"/>
              </a:rPr>
              <a:t>Key</a:t>
            </a:r>
            <a:r>
              <a:rPr lang="en-CA" dirty="0">
                <a:latin typeface="Abadi" panose="020B0604020104020204" pitchFamily="34" charset="0"/>
              </a:rPr>
              <a:t> </a:t>
            </a:r>
            <a:r>
              <a:rPr lang="en-CA" b="1" dirty="0">
                <a:latin typeface="Abadi" panose="020B0604020104020204" pitchFamily="34" charset="0"/>
              </a:rPr>
              <a:t>Insights:</a:t>
            </a:r>
            <a:endParaRPr lang="en-CA" dirty="0">
              <a:latin typeface="Abadi" panose="020B0604020104020204" pitchFamily="34" charset="0"/>
            </a:endParaRPr>
          </a:p>
          <a:p>
            <a:r>
              <a:rPr lang="en-CA" dirty="0">
                <a:latin typeface="Abadi" panose="020B0604020104020204" pitchFamily="34" charset="0"/>
              </a:rPr>
              <a:t>Heavier payloads are more likely to succeed at </a:t>
            </a:r>
            <a:r>
              <a:rPr lang="en-CA" b="1" dirty="0">
                <a:latin typeface="Abadi" panose="020B0604020104020204" pitchFamily="34" charset="0"/>
              </a:rPr>
              <a:t>KSC LC 39A</a:t>
            </a:r>
            <a:r>
              <a:rPr lang="en-CA" dirty="0">
                <a:latin typeface="Abadi" panose="020B0604020104020204" pitchFamily="34" charset="0"/>
              </a:rPr>
              <a:t>.</a:t>
            </a:r>
          </a:p>
          <a:p>
            <a:r>
              <a:rPr lang="en-CA" b="1" dirty="0">
                <a:latin typeface="Abadi" panose="020B0604020104020204" pitchFamily="34" charset="0"/>
              </a:rPr>
              <a:t>CCAFS SLC 40</a:t>
            </a:r>
            <a:r>
              <a:rPr lang="en-CA" dirty="0">
                <a:latin typeface="Abadi" panose="020B0604020104020204" pitchFamily="34" charset="0"/>
              </a:rPr>
              <a:t> shows variability in outcomes, suggesting room for optimization.</a:t>
            </a:r>
          </a:p>
          <a:p>
            <a:r>
              <a:rPr lang="en-CA" dirty="0">
                <a:latin typeface="Abadi" panose="020B0604020104020204" pitchFamily="34" charset="0"/>
              </a:rPr>
              <a:t>Launch site characteristics and payload mass significantly influence mission success.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Launch Site</a:t>
            </a:r>
            <a:endParaRPr lang="en-US" dirty="0">
              <a:solidFill>
                <a:srgbClr val="0B49CB"/>
              </a:solidFill>
              <a:latin typeface="Abadi"/>
            </a:endParaRPr>
          </a:p>
        </p:txBody>
      </p:sp>
      <p:pic>
        <p:nvPicPr>
          <p:cNvPr id="2" name="Picture 1">
            <a:extLst>
              <a:ext uri="{FF2B5EF4-FFF2-40B4-BE49-F238E27FC236}">
                <a16:creationId xmlns:a16="http://schemas.microsoft.com/office/drawing/2014/main" id="{CB51EC2F-5851-C5D7-C9A3-FC523BBE5703}"/>
              </a:ext>
            </a:extLst>
          </p:cNvPr>
          <p:cNvPicPr>
            <a:picLocks noChangeAspect="1"/>
          </p:cNvPicPr>
          <p:nvPr/>
        </p:nvPicPr>
        <p:blipFill>
          <a:blip r:embed="rId3"/>
          <a:stretch>
            <a:fillRect/>
          </a:stretch>
        </p:blipFill>
        <p:spPr>
          <a:xfrm>
            <a:off x="770011" y="1428501"/>
            <a:ext cx="10803194" cy="211348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dirty="0"/>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902944" y="1393715"/>
            <a:ext cx="5627640" cy="4660242"/>
          </a:xfrm>
          <a:prstGeom prst="rect">
            <a:avLst/>
          </a:prstGeom>
        </p:spPr>
        <p:txBody>
          <a:bodyPr>
            <a:normAutofit fontScale="92500" lnSpcReduction="10000"/>
          </a:bodyPr>
          <a:lstStyle/>
          <a:p>
            <a:pPr marL="0" indent="0">
              <a:buNone/>
            </a:pPr>
            <a:r>
              <a:rPr lang="en-CA" sz="1200" dirty="0">
                <a:latin typeface="Abadi" panose="020B0604020104020204" pitchFamily="34" charset="0"/>
              </a:rPr>
              <a:t>The bar chart illustrates the </a:t>
            </a:r>
            <a:r>
              <a:rPr lang="en-CA" sz="1200" b="1" dirty="0">
                <a:latin typeface="Abadi" panose="020B0604020104020204" pitchFamily="34" charset="0"/>
              </a:rPr>
              <a:t>success rate of SpaceX launches across different orbit types</a:t>
            </a:r>
            <a:r>
              <a:rPr lang="en-CA" sz="1200" dirty="0">
                <a:latin typeface="Abadi" panose="020B0604020104020204" pitchFamily="34" charset="0"/>
              </a:rPr>
              <a:t>. Each bar represents the average success rate for a specific orbit, calculated as the proportion of successful launches.</a:t>
            </a:r>
          </a:p>
          <a:p>
            <a:pPr marL="0" indent="0">
              <a:buNone/>
            </a:pPr>
            <a:r>
              <a:rPr lang="en-CA" sz="1200" b="1" dirty="0">
                <a:latin typeface="Abadi" panose="020B0604020104020204" pitchFamily="34" charset="0"/>
              </a:rPr>
              <a:t>Key Observations:</a:t>
            </a:r>
            <a:endParaRPr lang="en-CA" sz="1200" dirty="0">
              <a:latin typeface="Abadi" panose="020B0604020104020204" pitchFamily="34" charset="0"/>
            </a:endParaRPr>
          </a:p>
          <a:p>
            <a:pPr marL="0" indent="0">
              <a:buNone/>
            </a:pPr>
            <a:r>
              <a:rPr lang="en-CA" sz="1200" dirty="0">
                <a:latin typeface="Abadi" panose="020B0604020104020204" pitchFamily="34" charset="0"/>
              </a:rPr>
              <a:t>1. </a:t>
            </a:r>
            <a:r>
              <a:rPr lang="en-CA" sz="1200" b="1" dirty="0">
                <a:latin typeface="Abadi" panose="020B0604020104020204" pitchFamily="34" charset="0"/>
              </a:rPr>
              <a:t>High Success Rates:</a:t>
            </a:r>
            <a:endParaRPr lang="en-CA" sz="1200" dirty="0">
              <a:latin typeface="Abadi" panose="020B0604020104020204" pitchFamily="34" charset="0"/>
            </a:endParaRPr>
          </a:p>
          <a:p>
            <a:r>
              <a:rPr lang="en-CA" sz="1200" dirty="0">
                <a:latin typeface="Abadi" panose="020B0604020104020204" pitchFamily="34" charset="0"/>
              </a:rPr>
              <a:t>Orbits such as </a:t>
            </a:r>
            <a:r>
              <a:rPr lang="en-CA" sz="1200" b="1" dirty="0">
                <a:latin typeface="Abadi" panose="020B0604020104020204" pitchFamily="34" charset="0"/>
              </a:rPr>
              <a:t>ES-L1</a:t>
            </a:r>
            <a:r>
              <a:rPr lang="en-CA" sz="1200" dirty="0">
                <a:latin typeface="Abadi" panose="020B0604020104020204" pitchFamily="34" charset="0"/>
              </a:rPr>
              <a:t>, </a:t>
            </a:r>
            <a:r>
              <a:rPr lang="en-CA" sz="1200" b="1" dirty="0">
                <a:latin typeface="Abadi" panose="020B0604020104020204" pitchFamily="34" charset="0"/>
              </a:rPr>
              <a:t>GEO</a:t>
            </a:r>
            <a:r>
              <a:rPr lang="en-CA" sz="1200" dirty="0">
                <a:latin typeface="Abadi" panose="020B0604020104020204" pitchFamily="34" charset="0"/>
              </a:rPr>
              <a:t>, </a:t>
            </a:r>
            <a:r>
              <a:rPr lang="en-CA" sz="1200" b="1" dirty="0">
                <a:latin typeface="Abadi" panose="020B0604020104020204" pitchFamily="34" charset="0"/>
              </a:rPr>
              <a:t>HEO</a:t>
            </a:r>
            <a:r>
              <a:rPr lang="en-CA" sz="1200" dirty="0">
                <a:latin typeface="Abadi" panose="020B0604020104020204" pitchFamily="34" charset="0"/>
              </a:rPr>
              <a:t>, and </a:t>
            </a:r>
            <a:r>
              <a:rPr lang="en-CA" sz="1200" b="1" dirty="0">
                <a:latin typeface="Abadi" panose="020B0604020104020204" pitchFamily="34" charset="0"/>
              </a:rPr>
              <a:t>SSO</a:t>
            </a:r>
            <a:r>
              <a:rPr lang="en-CA" sz="1200" dirty="0">
                <a:latin typeface="Abadi" panose="020B0604020104020204" pitchFamily="34" charset="0"/>
              </a:rPr>
              <a:t> exhibit a </a:t>
            </a:r>
            <a:r>
              <a:rPr lang="en-CA" sz="1200" b="1" dirty="0">
                <a:latin typeface="Abadi" panose="020B0604020104020204" pitchFamily="34" charset="0"/>
              </a:rPr>
              <a:t>100% success rate</a:t>
            </a:r>
            <a:r>
              <a:rPr lang="en-CA" sz="1200" dirty="0">
                <a:latin typeface="Abadi" panose="020B0604020104020204" pitchFamily="34" charset="0"/>
              </a:rPr>
              <a:t>, indicating consistent reliability for missions targeting these orbits.</a:t>
            </a:r>
          </a:p>
          <a:p>
            <a:pPr marL="0" indent="0">
              <a:buNone/>
            </a:pPr>
            <a:r>
              <a:rPr lang="en-CA" sz="1200" dirty="0">
                <a:latin typeface="Abadi" panose="020B0604020104020204" pitchFamily="34" charset="0"/>
              </a:rPr>
              <a:t>2. </a:t>
            </a:r>
            <a:r>
              <a:rPr lang="en-CA" sz="1200" b="1" dirty="0">
                <a:latin typeface="Abadi" panose="020B0604020104020204" pitchFamily="34" charset="0"/>
              </a:rPr>
              <a:t>Moderate Success Rates</a:t>
            </a:r>
            <a:r>
              <a:rPr lang="en-CA" sz="1200" dirty="0">
                <a:latin typeface="Abadi" panose="020B0604020104020204" pitchFamily="34" charset="0"/>
              </a:rPr>
              <a:t>:</a:t>
            </a:r>
          </a:p>
          <a:p>
            <a:r>
              <a:rPr lang="en-CA" sz="1200" dirty="0">
                <a:latin typeface="Abadi" panose="020B0604020104020204" pitchFamily="34" charset="0"/>
              </a:rPr>
              <a:t>Orbits like </a:t>
            </a:r>
            <a:r>
              <a:rPr lang="en-CA" sz="1200" b="1" dirty="0">
                <a:latin typeface="Abadi" panose="020B0604020104020204" pitchFamily="34" charset="0"/>
              </a:rPr>
              <a:t>LEO (Low Earth Orbit)</a:t>
            </a:r>
            <a:r>
              <a:rPr lang="en-CA" sz="1200" dirty="0">
                <a:latin typeface="Abadi" panose="020B0604020104020204" pitchFamily="34" charset="0"/>
              </a:rPr>
              <a:t> and </a:t>
            </a:r>
            <a:r>
              <a:rPr lang="en-CA" sz="1200" b="1" dirty="0">
                <a:latin typeface="Abadi" panose="020B0604020104020204" pitchFamily="34" charset="0"/>
              </a:rPr>
              <a:t>ISS (International Space Station)</a:t>
            </a:r>
            <a:r>
              <a:rPr lang="en-CA" sz="1200" dirty="0">
                <a:latin typeface="Abadi" panose="020B0604020104020204" pitchFamily="34" charset="0"/>
              </a:rPr>
              <a:t> show relatively high success rates, reflecting SpaceX's extensive experience and optimization for these commonly used orbits.</a:t>
            </a:r>
          </a:p>
          <a:p>
            <a:pPr marL="0" indent="0">
              <a:buNone/>
            </a:pPr>
            <a:r>
              <a:rPr lang="en-CA" sz="1200" dirty="0">
                <a:latin typeface="Abadi" panose="020B0604020104020204" pitchFamily="34" charset="0"/>
              </a:rPr>
              <a:t>3. </a:t>
            </a:r>
            <a:r>
              <a:rPr lang="en-CA" sz="1200" b="1" dirty="0">
                <a:latin typeface="Abadi" panose="020B0604020104020204" pitchFamily="34" charset="0"/>
              </a:rPr>
              <a:t>Low Success Rates</a:t>
            </a:r>
            <a:r>
              <a:rPr lang="en-CA" sz="1200" dirty="0">
                <a:latin typeface="Abadi" panose="020B0604020104020204" pitchFamily="34" charset="0"/>
              </a:rPr>
              <a:t>:</a:t>
            </a:r>
          </a:p>
          <a:p>
            <a:r>
              <a:rPr lang="en-CA" sz="1200" dirty="0">
                <a:latin typeface="Abadi" panose="020B0604020104020204" pitchFamily="34" charset="0"/>
              </a:rPr>
              <a:t>- The </a:t>
            </a:r>
            <a:r>
              <a:rPr lang="en-CA" sz="1200" b="1" dirty="0">
                <a:latin typeface="Abadi" panose="020B0604020104020204" pitchFamily="34" charset="0"/>
              </a:rPr>
              <a:t>SO (Solar Orbit)</a:t>
            </a:r>
            <a:r>
              <a:rPr lang="en-CA" sz="1200" dirty="0">
                <a:latin typeface="Abadi" panose="020B0604020104020204" pitchFamily="34" charset="0"/>
              </a:rPr>
              <a:t> has a </a:t>
            </a:r>
            <a:r>
              <a:rPr lang="en-CA" sz="1200" b="1" dirty="0">
                <a:latin typeface="Abadi" panose="020B0604020104020204" pitchFamily="34" charset="0"/>
              </a:rPr>
              <a:t>0% success rate</a:t>
            </a:r>
            <a:r>
              <a:rPr lang="en-CA" sz="1200" dirty="0">
                <a:latin typeface="Abadi" panose="020B0604020104020204" pitchFamily="34" charset="0"/>
              </a:rPr>
              <a:t>, highlighting challenges or limited data for missions targeting this orbit.</a:t>
            </a:r>
          </a:p>
          <a:p>
            <a:pPr marL="0" indent="0">
              <a:buNone/>
            </a:pPr>
            <a:br>
              <a:rPr lang="en-CA" sz="1200" dirty="0">
                <a:latin typeface="Abadi" panose="020B0604020104020204" pitchFamily="34" charset="0"/>
              </a:rPr>
            </a:br>
            <a:r>
              <a:rPr lang="en-CA" sz="1200" b="1" dirty="0">
                <a:latin typeface="Abadi" panose="020B0604020104020204" pitchFamily="34" charset="0"/>
              </a:rPr>
              <a:t>Insights:</a:t>
            </a:r>
            <a:endParaRPr lang="en-CA" sz="1200" dirty="0">
              <a:latin typeface="Abadi" panose="020B0604020104020204" pitchFamily="34" charset="0"/>
            </a:endParaRPr>
          </a:p>
          <a:p>
            <a:r>
              <a:rPr lang="en-CA" sz="1200" dirty="0">
                <a:latin typeface="Abadi" panose="020B0604020104020204" pitchFamily="34" charset="0"/>
              </a:rPr>
              <a:t>The chart demonstrates SpaceX's ability to achieve high reliability for specific orbits, particularly those with frequent launches.</a:t>
            </a:r>
          </a:p>
          <a:p>
            <a:r>
              <a:rPr lang="en-CA" sz="1200" dirty="0">
                <a:latin typeface="Abadi" panose="020B0604020104020204" pitchFamily="34" charset="0"/>
              </a:rPr>
              <a:t>It also highlights areas for potential improvement, such as orbits with lower success rates.</a:t>
            </a:r>
          </a:p>
          <a:p>
            <a:pPr marL="0" indent="0">
              <a:buNone/>
            </a:pPr>
            <a:br>
              <a:rPr lang="en-CA" sz="1200" dirty="0">
                <a:latin typeface="Abadi" panose="020B0604020104020204" pitchFamily="34" charset="0"/>
              </a:rPr>
            </a:br>
            <a:r>
              <a:rPr lang="en-CA" sz="1200" dirty="0">
                <a:latin typeface="Abadi" panose="020B0604020104020204" pitchFamily="34" charset="0"/>
              </a:rPr>
              <a:t>This analysis provides valuable insights into SpaceX's performance across different mission profiles, helping guide future optimizations and mission planning.</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5F13F061-FC86-ECE6-F599-B04ED7297762}"/>
              </a:ext>
            </a:extLst>
          </p:cNvPr>
          <p:cNvPicPr>
            <a:picLocks noChangeAspect="1"/>
          </p:cNvPicPr>
          <p:nvPr/>
        </p:nvPicPr>
        <p:blipFill>
          <a:blip r:embed="rId3"/>
          <a:stretch>
            <a:fillRect/>
          </a:stretch>
        </p:blipFill>
        <p:spPr>
          <a:xfrm>
            <a:off x="906388" y="1393715"/>
            <a:ext cx="4827343" cy="4660243"/>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3429000"/>
            <a:ext cx="10687961" cy="2798064"/>
          </a:xfrm>
          <a:prstGeom prst="rect">
            <a:avLst/>
          </a:prstGeom>
        </p:spPr>
        <p:txBody>
          <a:bodyPr>
            <a:normAutofit fontScale="47500" lnSpcReduction="20000"/>
          </a:bodyPr>
          <a:lstStyle/>
          <a:p>
            <a:pPr marL="0" indent="0">
              <a:buNone/>
            </a:pPr>
            <a:r>
              <a:rPr lang="en-CA" dirty="0">
                <a:latin typeface="Abadi" panose="020B0604020104020204" pitchFamily="34" charset="0"/>
              </a:rPr>
              <a:t>The scatter plot visualizing </a:t>
            </a:r>
            <a:r>
              <a:rPr lang="en-CA" b="1" dirty="0">
                <a:latin typeface="Abadi" panose="020B0604020104020204" pitchFamily="34" charset="0"/>
              </a:rPr>
              <a:t>Flight Number vs. Orbit</a:t>
            </a:r>
            <a:r>
              <a:rPr lang="en-CA" dirty="0">
                <a:latin typeface="Abadi" panose="020B0604020104020204" pitchFamily="34" charset="0"/>
              </a:rPr>
              <a:t> highlights the relationship between the number of launches and their respective orbits. </a:t>
            </a:r>
          </a:p>
          <a:p>
            <a:pPr marL="0" indent="0">
              <a:buNone/>
            </a:pPr>
            <a:r>
              <a:rPr lang="en-CA" dirty="0">
                <a:latin typeface="Abadi" panose="020B0604020104020204" pitchFamily="34" charset="0"/>
              </a:rPr>
              <a:t>Key observations include:</a:t>
            </a:r>
          </a:p>
          <a:p>
            <a:pPr marL="0" indent="0">
              <a:buNone/>
            </a:pPr>
            <a:r>
              <a:rPr lang="en-CA" dirty="0">
                <a:latin typeface="Abadi" panose="020B0604020104020204" pitchFamily="34" charset="0"/>
              </a:rPr>
              <a:t>1. </a:t>
            </a:r>
            <a:r>
              <a:rPr lang="en-CA" b="1" dirty="0">
                <a:latin typeface="Abadi" panose="020B0604020104020204" pitchFamily="34" charset="0"/>
              </a:rPr>
              <a:t>LEO (Low Earth Orbit)</a:t>
            </a:r>
            <a:r>
              <a:rPr lang="en-CA" dirty="0">
                <a:latin typeface="Abadi" panose="020B0604020104020204" pitchFamily="34" charset="0"/>
              </a:rPr>
              <a:t>:</a:t>
            </a:r>
          </a:p>
          <a:p>
            <a:r>
              <a:rPr lang="en-CA" dirty="0">
                <a:latin typeface="Abadi" panose="020B0604020104020204" pitchFamily="34" charset="0"/>
              </a:rPr>
              <a:t>Success rates improve with higher flight numbers, indicating that SpaceX's experience positively impacts mission outcomes in this orbit.</a:t>
            </a:r>
          </a:p>
          <a:p>
            <a:pPr marL="0" indent="0">
              <a:buNone/>
            </a:pPr>
            <a:r>
              <a:rPr lang="en-CA" dirty="0">
                <a:latin typeface="Abadi" panose="020B0604020104020204" pitchFamily="34" charset="0"/>
              </a:rPr>
              <a:t>2. </a:t>
            </a:r>
            <a:r>
              <a:rPr lang="en-CA" b="1" dirty="0">
                <a:latin typeface="Abadi" panose="020B0604020104020204" pitchFamily="34" charset="0"/>
              </a:rPr>
              <a:t>GTO (Geostationary Transfer Orbit)</a:t>
            </a:r>
            <a:r>
              <a:rPr lang="en-CA" dirty="0">
                <a:latin typeface="Abadi" panose="020B0604020104020204" pitchFamily="34" charset="0"/>
              </a:rPr>
              <a:t>:</a:t>
            </a:r>
          </a:p>
          <a:p>
            <a:r>
              <a:rPr lang="en-CA" dirty="0">
                <a:latin typeface="Abadi" panose="020B0604020104020204" pitchFamily="34" charset="0"/>
              </a:rPr>
              <a:t>No clear relationship between flight number and success rate, suggesting challenges specific to this orbit.</a:t>
            </a:r>
          </a:p>
          <a:p>
            <a:pPr marL="0" indent="0">
              <a:buNone/>
            </a:pPr>
            <a:r>
              <a:rPr lang="en-CA" dirty="0">
                <a:latin typeface="Abadi" panose="020B0604020104020204" pitchFamily="34" charset="0"/>
              </a:rPr>
              <a:t>3. </a:t>
            </a:r>
            <a:r>
              <a:rPr lang="en-CA" b="1" dirty="0">
                <a:latin typeface="Abadi" panose="020B0604020104020204" pitchFamily="34" charset="0"/>
              </a:rPr>
              <a:t>Other Orbits</a:t>
            </a:r>
            <a:r>
              <a:rPr lang="en-CA" dirty="0">
                <a:latin typeface="Abadi" panose="020B0604020104020204" pitchFamily="34" charset="0"/>
              </a:rPr>
              <a:t>:</a:t>
            </a:r>
          </a:p>
          <a:p>
            <a:r>
              <a:rPr lang="en-CA" dirty="0">
                <a:latin typeface="Abadi" panose="020B0604020104020204" pitchFamily="34" charset="0"/>
              </a:rPr>
              <a:t>Limited data points, but success appears consistent for certain orbits like Polar and ISS.</a:t>
            </a:r>
          </a:p>
          <a:p>
            <a:pPr marL="0" indent="0">
              <a:buNone/>
            </a:pPr>
            <a:br>
              <a:rPr lang="en-CA" dirty="0">
                <a:latin typeface="Abadi" panose="020B0604020104020204" pitchFamily="34" charset="0"/>
              </a:rPr>
            </a:br>
            <a:r>
              <a:rPr lang="en-CA" dirty="0">
                <a:latin typeface="Abadi" panose="020B0604020104020204" pitchFamily="34" charset="0"/>
              </a:rPr>
              <a:t>Overall, the plot demonstrates that experience (higher flight numbers) correlates with improved success in some orbits, while others may require further optimization.</a:t>
            </a:r>
          </a:p>
          <a:p>
            <a:pPr marL="0" indent="0">
              <a:buNone/>
            </a:pPr>
            <a:endParaRPr lang="en-CA" dirty="0"/>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5FD48176-6C2E-7468-B622-F5B706AD270F}"/>
              </a:ext>
            </a:extLst>
          </p:cNvPr>
          <p:cNvPicPr>
            <a:picLocks noChangeAspect="1"/>
          </p:cNvPicPr>
          <p:nvPr/>
        </p:nvPicPr>
        <p:blipFill>
          <a:blip r:embed="rId3"/>
          <a:stretch>
            <a:fillRect/>
          </a:stretch>
        </p:blipFill>
        <p:spPr>
          <a:xfrm>
            <a:off x="770010" y="1307044"/>
            <a:ext cx="10811873" cy="2121956"/>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02336" y="3429000"/>
            <a:ext cx="11242504" cy="2998211"/>
          </a:xfrm>
          <a:prstGeom prst="rect">
            <a:avLst/>
          </a:prstGeom>
        </p:spPr>
        <p:txBody>
          <a:bodyPr numCol="2">
            <a:normAutofit fontScale="40000" lnSpcReduction="20000"/>
          </a:bodyPr>
          <a:lstStyle/>
          <a:p>
            <a:pPr marL="0" indent="0">
              <a:lnSpc>
                <a:spcPct val="120000"/>
              </a:lnSpc>
              <a:buNone/>
            </a:pPr>
            <a:r>
              <a:rPr lang="en-CA" dirty="0">
                <a:latin typeface="Abadi" panose="020B0604020104020204" pitchFamily="34" charset="0"/>
              </a:rPr>
              <a:t>The scatter plot highlights the relationship between payload mass and orbit type, providing valuable insights for mission planning and </a:t>
            </a:r>
            <a:r>
              <a:rPr lang="en-CA" dirty="0"/>
              <a:t>optimization.</a:t>
            </a:r>
          </a:p>
          <a:p>
            <a:pPr marL="0" indent="0">
              <a:lnSpc>
                <a:spcPct val="120000"/>
              </a:lnSpc>
              <a:buNone/>
            </a:pPr>
            <a:r>
              <a:rPr lang="en-CA" b="1" dirty="0">
                <a:latin typeface="Abadi" panose="020B0604020104020204" pitchFamily="34" charset="0"/>
              </a:rPr>
              <a:t>Key Insights:</a:t>
            </a:r>
            <a:endParaRPr lang="en-CA" dirty="0">
              <a:latin typeface="Abadi" panose="020B0604020104020204" pitchFamily="34" charset="0"/>
            </a:endParaRPr>
          </a:p>
          <a:p>
            <a:pPr>
              <a:lnSpc>
                <a:spcPct val="120000"/>
              </a:lnSpc>
            </a:pPr>
            <a:r>
              <a:rPr lang="en-CA" dirty="0">
                <a:latin typeface="Abadi" panose="020B0604020104020204" pitchFamily="34" charset="0"/>
              </a:rPr>
              <a:t>Heavier payloads are more likely to succeed in Polar, LEO, and ISS orbits.</a:t>
            </a:r>
          </a:p>
          <a:p>
            <a:pPr>
              <a:lnSpc>
                <a:spcPct val="120000"/>
              </a:lnSpc>
            </a:pPr>
            <a:r>
              <a:rPr lang="en-CA" dirty="0">
                <a:latin typeface="Abadi" panose="020B0604020104020204" pitchFamily="34" charset="0"/>
              </a:rPr>
              <a:t>GTO missions face challenges with heavier payloads, requiring further optimization for consistent success</a:t>
            </a:r>
          </a:p>
          <a:p>
            <a:pPr marL="0" indent="0">
              <a:lnSpc>
                <a:spcPct val="120000"/>
              </a:lnSpc>
              <a:buNone/>
            </a:pPr>
            <a:r>
              <a:rPr lang="en-CA" b="1" dirty="0">
                <a:latin typeface="Abadi" panose="020B0604020104020204" pitchFamily="34" charset="0"/>
              </a:rPr>
              <a:t>LEO (Low Earth Orbit):</a:t>
            </a:r>
          </a:p>
          <a:p>
            <a:pPr>
              <a:lnSpc>
                <a:spcPct val="120000"/>
              </a:lnSpc>
            </a:pPr>
            <a:r>
              <a:rPr lang="en-CA" dirty="0">
                <a:latin typeface="Abadi" panose="020B0604020104020204" pitchFamily="34" charset="0"/>
              </a:rPr>
              <a:t>The plot shows a wide range of payload masses for LEO, with successful landings observed across both light and heavy payloads.</a:t>
            </a:r>
          </a:p>
          <a:p>
            <a:pPr>
              <a:lnSpc>
                <a:spcPct val="120000"/>
              </a:lnSpc>
            </a:pPr>
            <a:r>
              <a:rPr lang="en-CA" dirty="0">
                <a:latin typeface="Abadi" panose="020B0604020104020204" pitchFamily="34" charset="0"/>
              </a:rPr>
              <a:t>This indicates that LEO missions are versatile and capable of handling diverse payload requirements</a:t>
            </a:r>
          </a:p>
          <a:p>
            <a:pPr marL="0" indent="0">
              <a:lnSpc>
                <a:spcPct val="120000"/>
              </a:lnSpc>
              <a:buNone/>
            </a:pPr>
            <a:endParaRPr lang="en-CA" b="1" dirty="0">
              <a:latin typeface="Abadi" panose="020B0604020104020204" pitchFamily="34" charset="0"/>
            </a:endParaRPr>
          </a:p>
          <a:p>
            <a:pPr marL="0" indent="0">
              <a:lnSpc>
                <a:spcPct val="120000"/>
              </a:lnSpc>
              <a:buNone/>
            </a:pPr>
            <a:r>
              <a:rPr lang="en-CA" b="1" dirty="0">
                <a:latin typeface="Abadi" panose="020B0604020104020204" pitchFamily="34" charset="0"/>
              </a:rPr>
              <a:t>GTO (Geostationary Transfer Orbit:</a:t>
            </a:r>
            <a:endParaRPr lang="en-CA" dirty="0">
              <a:latin typeface="Abadi" panose="020B0604020104020204" pitchFamily="34" charset="0"/>
            </a:endParaRPr>
          </a:p>
          <a:p>
            <a:pPr>
              <a:lnSpc>
                <a:spcPct val="120000"/>
              </a:lnSpc>
            </a:pPr>
            <a:r>
              <a:rPr lang="en-CA" dirty="0">
                <a:latin typeface="Abadi" panose="020B0604020104020204" pitchFamily="34" charset="0"/>
              </a:rPr>
              <a:t>GTO missions tend to have moderate to heavy payloads.</a:t>
            </a:r>
          </a:p>
          <a:p>
            <a:pPr>
              <a:lnSpc>
                <a:spcPct val="120000"/>
              </a:lnSpc>
            </a:pPr>
            <a:r>
              <a:rPr lang="en-CA" dirty="0">
                <a:latin typeface="Abadi" panose="020B0604020104020204" pitchFamily="34" charset="0"/>
              </a:rPr>
              <a:t>The success rate appears mixed, with both successful and unsuccessful landings, suggesting challenges in achieving consistent success for heavier payloads in this orbit.</a:t>
            </a:r>
          </a:p>
          <a:p>
            <a:pPr marL="0" indent="0">
              <a:lnSpc>
                <a:spcPct val="120000"/>
              </a:lnSpc>
              <a:buNone/>
            </a:pPr>
            <a:r>
              <a:rPr lang="en-CA" b="1" dirty="0">
                <a:latin typeface="Abadi" panose="020B0604020104020204" pitchFamily="34" charset="0"/>
              </a:rPr>
              <a:t>Polar and ISS Orbits</a:t>
            </a:r>
            <a:r>
              <a:rPr lang="en-CA" dirty="0">
                <a:latin typeface="Abadi" panose="020B0604020104020204" pitchFamily="34" charset="0"/>
              </a:rPr>
              <a:t>:</a:t>
            </a:r>
          </a:p>
          <a:p>
            <a:pPr>
              <a:lnSpc>
                <a:spcPct val="120000"/>
              </a:lnSpc>
            </a:pPr>
            <a:r>
              <a:rPr lang="en-CA" dirty="0">
                <a:latin typeface="Abadi" panose="020B0604020104020204" pitchFamily="34" charset="0"/>
              </a:rPr>
              <a:t>These orbits show successful landings even with heavier payloads, indicating reliability for such missions.</a:t>
            </a:r>
          </a:p>
          <a:p>
            <a:pPr>
              <a:lnSpc>
                <a:spcPct val="120000"/>
              </a:lnSpc>
            </a:pPr>
            <a:r>
              <a:rPr lang="en-CA" dirty="0">
                <a:latin typeface="Abadi" panose="020B0604020104020204" pitchFamily="34" charset="0"/>
              </a:rPr>
              <a:t>Polar orbits, in particular, demonstrate a strong success rate for heavy payloads.</a:t>
            </a:r>
          </a:p>
          <a:p>
            <a:pPr marL="0" indent="0">
              <a:lnSpc>
                <a:spcPct val="120000"/>
              </a:lnSpc>
              <a:buNone/>
            </a:pPr>
            <a:br>
              <a:rPr lang="en-CA" dirty="0">
                <a:latin typeface="Abadi" panose="020B0604020104020204" pitchFamily="34" charset="0"/>
              </a:rPr>
            </a:br>
            <a:r>
              <a:rPr lang="en-CA" b="1" dirty="0">
                <a:latin typeface="Abadi" panose="020B0604020104020204" pitchFamily="34" charset="0"/>
              </a:rPr>
              <a:t>VAFB-SLC Launch Site</a:t>
            </a:r>
            <a:r>
              <a:rPr lang="en-CA" dirty="0">
                <a:latin typeface="Abadi" panose="020B0604020104020204" pitchFamily="34" charset="0"/>
              </a:rPr>
              <a:t>:</a:t>
            </a:r>
          </a:p>
          <a:p>
            <a:pPr>
              <a:lnSpc>
                <a:spcPct val="120000"/>
              </a:lnSpc>
            </a:pPr>
            <a:r>
              <a:rPr lang="en-CA" dirty="0">
                <a:latin typeface="Abadi" panose="020B0604020104020204" pitchFamily="34" charset="0"/>
              </a:rPr>
              <a:t>- Notably, there are no launches with payloads exceeding 10,000 kg for this site, which may reflect specific mission constraints or capabilities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8A395464-94E9-F614-D481-1F336E3FE559}"/>
              </a:ext>
            </a:extLst>
          </p:cNvPr>
          <p:cNvPicPr>
            <a:picLocks noChangeAspect="1"/>
          </p:cNvPicPr>
          <p:nvPr/>
        </p:nvPicPr>
        <p:blipFill>
          <a:blip r:embed="rId4"/>
          <a:stretch>
            <a:fillRect/>
          </a:stretch>
        </p:blipFill>
        <p:spPr>
          <a:xfrm>
            <a:off x="770011" y="1294688"/>
            <a:ext cx="10874830" cy="2134312"/>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656310" y="1423931"/>
            <a:ext cx="5649054" cy="4010135"/>
          </a:xfrm>
          <a:prstGeom prst="rect">
            <a:avLst/>
          </a:prstGeom>
        </p:spPr>
        <p:txBody>
          <a:bodyPr>
            <a:normAutofit fontScale="92500" lnSpcReduction="10000"/>
          </a:bodyPr>
          <a:lstStyle/>
          <a:p>
            <a:pPr marL="0" indent="0">
              <a:lnSpc>
                <a:spcPct val="100000"/>
              </a:lnSpc>
              <a:spcBef>
                <a:spcPts val="1400"/>
              </a:spcBef>
              <a:buNone/>
            </a:pPr>
            <a:r>
              <a:rPr lang="en-CA" sz="1600" dirty="0">
                <a:latin typeface="Abadi" panose="020B0604020104020204" pitchFamily="34" charset="0"/>
              </a:rPr>
              <a:t>The line chart illustrates the yearly trend in the success rate of SpaceX launches. Key observations include:</a:t>
            </a:r>
          </a:p>
          <a:p>
            <a:pPr marL="514350" indent="-514350">
              <a:buFont typeface="+mj-lt"/>
              <a:buAutoNum type="arabicPeriod"/>
            </a:pPr>
            <a:r>
              <a:rPr lang="en-CA" sz="1600" b="1" dirty="0">
                <a:latin typeface="Abadi" panose="020B0604020104020204" pitchFamily="34" charset="0"/>
              </a:rPr>
              <a:t>Initial Years (2010-2013)</a:t>
            </a:r>
            <a:r>
              <a:rPr lang="en-CA" sz="1600" dirty="0">
                <a:latin typeface="Abadi" panose="020B0604020104020204" pitchFamily="34" charset="0"/>
              </a:rPr>
              <a:t>: The success rate was 0%, indicating no successful landings during this period.</a:t>
            </a:r>
          </a:p>
          <a:p>
            <a:pPr marL="514350" indent="-514350">
              <a:buFont typeface="+mj-lt"/>
              <a:buAutoNum type="arabicPeriod"/>
            </a:pPr>
            <a:r>
              <a:rPr lang="en-CA" sz="1600" b="1" dirty="0">
                <a:latin typeface="Abadi" panose="020B0604020104020204" pitchFamily="34" charset="0"/>
              </a:rPr>
              <a:t>Gradual Improvement (2014-2016)</a:t>
            </a:r>
            <a:r>
              <a:rPr lang="en-CA" sz="1600" dirty="0">
                <a:latin typeface="Abadi" panose="020B0604020104020204" pitchFamily="34" charset="0"/>
              </a:rPr>
              <a:t>: Starting in 2014, the success rate began to improve, reaching 62.5% in 2016. This reflects SpaceX's growing experience and technological advancements.</a:t>
            </a:r>
          </a:p>
          <a:p>
            <a:pPr marL="514350" indent="-514350">
              <a:buFont typeface="+mj-lt"/>
              <a:buAutoNum type="arabicPeriod"/>
            </a:pPr>
            <a:r>
              <a:rPr lang="en-CA" sz="1600" b="1" dirty="0">
                <a:latin typeface="Abadi" panose="020B0604020104020204" pitchFamily="34" charset="0"/>
              </a:rPr>
              <a:t>Peak Performance (2017-2020)</a:t>
            </a:r>
            <a:r>
              <a:rPr lang="en-CA" sz="1600" dirty="0">
                <a:latin typeface="Abadi" panose="020B0604020104020204" pitchFamily="34" charset="0"/>
              </a:rPr>
              <a:t>: The success rate peaked in 2017 at 83.3% and remained consistently high in subsequent years, with 90% in 2019 and 84.2% in 2020. This demonstrates SpaceX's maturity in achieving reliable landings.</a:t>
            </a:r>
          </a:p>
          <a:p>
            <a:pPr marL="0" indent="0">
              <a:buNone/>
            </a:pPr>
            <a:br>
              <a:rPr lang="en-CA" sz="1600" dirty="0">
                <a:latin typeface="Abadi" panose="020B0604020104020204" pitchFamily="34" charset="0"/>
              </a:rPr>
            </a:br>
            <a:r>
              <a:rPr lang="en-CA" sz="1600" dirty="0">
                <a:latin typeface="Abadi" panose="020B0604020104020204" pitchFamily="34" charset="0"/>
              </a:rPr>
              <a:t>Overall, the chart highlights a clear upward trend in SpaceX's launch success rate, showcasing their continuous improvement and innovation over the years.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482617BA-73DA-C0F6-A01C-C244ED9C70E5}"/>
              </a:ext>
            </a:extLst>
          </p:cNvPr>
          <p:cNvPicPr>
            <a:picLocks noChangeAspect="1"/>
          </p:cNvPicPr>
          <p:nvPr/>
        </p:nvPicPr>
        <p:blipFill>
          <a:blip r:embed="rId3"/>
          <a:stretch>
            <a:fillRect/>
          </a:stretch>
        </p:blipFill>
        <p:spPr>
          <a:xfrm>
            <a:off x="770011" y="1423932"/>
            <a:ext cx="4886299" cy="401013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96858" y="1478153"/>
            <a:ext cx="9745589" cy="4351338"/>
          </a:xfrm>
          <a:prstGeom prst="rect">
            <a:avLst/>
          </a:prstGeom>
        </p:spPr>
        <p:txBody>
          <a:bodyPr>
            <a:normAutofit fontScale="77500" lnSpcReduction="20000"/>
          </a:bodyPr>
          <a:lstStyle/>
          <a:p>
            <a:pPr marL="0" indent="0">
              <a:buNone/>
            </a:pPr>
            <a:r>
              <a:rPr lang="en-CA" dirty="0"/>
              <a:t>Below are the list of all launch site names, along with the SQL query used to generate the results</a:t>
            </a:r>
          </a:p>
          <a:p>
            <a:pPr marL="0" indent="0">
              <a:buNone/>
            </a:pPr>
            <a:r>
              <a:rPr lang="en-CA" dirty="0" err="1"/>
              <a:t>Launch_Site</a:t>
            </a:r>
            <a:endParaRPr lang="en-CA" dirty="0"/>
          </a:p>
          <a:p>
            <a:r>
              <a:rPr lang="en-CA" dirty="0"/>
              <a:t>CCAFS LC-40</a:t>
            </a:r>
          </a:p>
          <a:p>
            <a:r>
              <a:rPr lang="en-CA" dirty="0"/>
              <a:t>VAFB SLC-4E</a:t>
            </a:r>
          </a:p>
          <a:p>
            <a:r>
              <a:rPr lang="en-CA" dirty="0"/>
              <a:t>KSC LC-39A</a:t>
            </a:r>
          </a:p>
          <a:p>
            <a:r>
              <a:rPr lang="en-CA" dirty="0"/>
              <a:t>CCAFS SLC-40</a:t>
            </a:r>
          </a:p>
          <a:p>
            <a:endParaRPr lang="en-CA" dirty="0"/>
          </a:p>
          <a:p>
            <a:pPr marL="0" indent="0">
              <a:buNone/>
            </a:pPr>
            <a:r>
              <a:rPr lang="en-CA" dirty="0"/>
              <a:t>Query:</a:t>
            </a:r>
          </a:p>
          <a:p>
            <a:pPr marL="0" indent="0">
              <a:buNone/>
            </a:pPr>
            <a:r>
              <a:rPr lang="en-CA" i="1" dirty="0"/>
              <a:t>%%</a:t>
            </a:r>
            <a:r>
              <a:rPr lang="en-CA" i="1" dirty="0" err="1"/>
              <a:t>sql</a:t>
            </a:r>
            <a:endParaRPr lang="en-CA" i="1" dirty="0"/>
          </a:p>
          <a:p>
            <a:pPr marL="0" indent="0">
              <a:buNone/>
            </a:pPr>
            <a:r>
              <a:rPr lang="en-CA" i="1" dirty="0"/>
              <a:t>SELECT DISTINCT LAUNCH_SITE</a:t>
            </a:r>
          </a:p>
          <a:p>
            <a:pPr marL="0" indent="0">
              <a:buNone/>
            </a:pPr>
            <a:r>
              <a:rPr lang="en-CA" i="1" dirty="0"/>
              <a:t>FROM SPACEXTBL;</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9427" y="1342362"/>
            <a:ext cx="9745589" cy="1353922"/>
          </a:xfrm>
          <a:prstGeom prst="rect">
            <a:avLst/>
          </a:prstGeom>
        </p:spPr>
        <p:txBody>
          <a:bodyPr>
            <a:normAutofit/>
          </a:bodyPr>
          <a:lstStyle/>
          <a:p>
            <a:pPr marL="0" indent="0">
              <a:lnSpc>
                <a:spcPct val="100000"/>
              </a:lnSpc>
              <a:spcBef>
                <a:spcPts val="1400"/>
              </a:spcBef>
              <a:buNone/>
            </a:pPr>
            <a:r>
              <a:rPr lang="en-CA" sz="2400" dirty="0">
                <a:latin typeface="Abadi" panose="020B0604020104020204" pitchFamily="34" charset="0"/>
              </a:rPr>
              <a:t>Below are the list of 5 records where launch sites begin with “CCA”, along with the SQL query used to generate the results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Five records of launch sites that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6" name="Table 5">
            <a:extLst>
              <a:ext uri="{FF2B5EF4-FFF2-40B4-BE49-F238E27FC236}">
                <a16:creationId xmlns:a16="http://schemas.microsoft.com/office/drawing/2014/main" id="{D01D0236-7AF7-9673-EC37-A3C6AD76DDBD}"/>
              </a:ext>
            </a:extLst>
          </p:cNvPr>
          <p:cNvGraphicFramePr>
            <a:graphicFrameLocks noGrp="1"/>
          </p:cNvGraphicFramePr>
          <p:nvPr>
            <p:extLst>
              <p:ext uri="{D42A27DB-BD31-4B8C-83A1-F6EECF244321}">
                <p14:modId xmlns:p14="http://schemas.microsoft.com/office/powerpoint/2010/main" val="1135846610"/>
              </p:ext>
            </p:extLst>
          </p:nvPr>
        </p:nvGraphicFramePr>
        <p:xfrm>
          <a:off x="139071" y="2696284"/>
          <a:ext cx="11777480" cy="2294232"/>
        </p:xfrm>
        <a:graphic>
          <a:graphicData uri="http://schemas.openxmlformats.org/drawingml/2006/table">
            <a:tbl>
              <a:tblPr/>
              <a:tblGrid>
                <a:gridCol w="1177748">
                  <a:extLst>
                    <a:ext uri="{9D8B030D-6E8A-4147-A177-3AD203B41FA5}">
                      <a16:colId xmlns:a16="http://schemas.microsoft.com/office/drawing/2014/main" val="1570305221"/>
                    </a:ext>
                  </a:extLst>
                </a:gridCol>
                <a:gridCol w="1177748">
                  <a:extLst>
                    <a:ext uri="{9D8B030D-6E8A-4147-A177-3AD203B41FA5}">
                      <a16:colId xmlns:a16="http://schemas.microsoft.com/office/drawing/2014/main" val="251653460"/>
                    </a:ext>
                  </a:extLst>
                </a:gridCol>
                <a:gridCol w="1177748">
                  <a:extLst>
                    <a:ext uri="{9D8B030D-6E8A-4147-A177-3AD203B41FA5}">
                      <a16:colId xmlns:a16="http://schemas.microsoft.com/office/drawing/2014/main" val="3668962916"/>
                    </a:ext>
                  </a:extLst>
                </a:gridCol>
                <a:gridCol w="1177748">
                  <a:extLst>
                    <a:ext uri="{9D8B030D-6E8A-4147-A177-3AD203B41FA5}">
                      <a16:colId xmlns:a16="http://schemas.microsoft.com/office/drawing/2014/main" val="3098777234"/>
                    </a:ext>
                  </a:extLst>
                </a:gridCol>
                <a:gridCol w="1177748">
                  <a:extLst>
                    <a:ext uri="{9D8B030D-6E8A-4147-A177-3AD203B41FA5}">
                      <a16:colId xmlns:a16="http://schemas.microsoft.com/office/drawing/2014/main" val="1291390798"/>
                    </a:ext>
                  </a:extLst>
                </a:gridCol>
                <a:gridCol w="1177748">
                  <a:extLst>
                    <a:ext uri="{9D8B030D-6E8A-4147-A177-3AD203B41FA5}">
                      <a16:colId xmlns:a16="http://schemas.microsoft.com/office/drawing/2014/main" val="1721934050"/>
                    </a:ext>
                  </a:extLst>
                </a:gridCol>
                <a:gridCol w="1177748">
                  <a:extLst>
                    <a:ext uri="{9D8B030D-6E8A-4147-A177-3AD203B41FA5}">
                      <a16:colId xmlns:a16="http://schemas.microsoft.com/office/drawing/2014/main" val="2006296877"/>
                    </a:ext>
                  </a:extLst>
                </a:gridCol>
                <a:gridCol w="1177748">
                  <a:extLst>
                    <a:ext uri="{9D8B030D-6E8A-4147-A177-3AD203B41FA5}">
                      <a16:colId xmlns:a16="http://schemas.microsoft.com/office/drawing/2014/main" val="3571053423"/>
                    </a:ext>
                  </a:extLst>
                </a:gridCol>
                <a:gridCol w="1177748">
                  <a:extLst>
                    <a:ext uri="{9D8B030D-6E8A-4147-A177-3AD203B41FA5}">
                      <a16:colId xmlns:a16="http://schemas.microsoft.com/office/drawing/2014/main" val="3953461307"/>
                    </a:ext>
                  </a:extLst>
                </a:gridCol>
                <a:gridCol w="1177748">
                  <a:extLst>
                    <a:ext uri="{9D8B030D-6E8A-4147-A177-3AD203B41FA5}">
                      <a16:colId xmlns:a16="http://schemas.microsoft.com/office/drawing/2014/main" val="1676530785"/>
                    </a:ext>
                  </a:extLst>
                </a:gridCol>
              </a:tblGrid>
              <a:tr h="210740">
                <a:tc>
                  <a:txBody>
                    <a:bodyPr/>
                    <a:lstStyle/>
                    <a:p>
                      <a:pPr algn="r" fontAlgn="ctr"/>
                      <a:r>
                        <a:rPr lang="en-CA" sz="1100" dirty="0">
                          <a:effectLst/>
                        </a:rPr>
                        <a:t>Date</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ctr"/>
                      <a:r>
                        <a:rPr lang="en-CA" sz="1100" dirty="0">
                          <a:effectLst/>
                        </a:rPr>
                        <a:t>Time (UTC)</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ctr"/>
                      <a:r>
                        <a:rPr lang="en-CA" sz="1100">
                          <a:effectLst/>
                        </a:rPr>
                        <a:t>Booster_Version</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ctr"/>
                      <a:r>
                        <a:rPr lang="en-CA" sz="1100">
                          <a:effectLst/>
                        </a:rPr>
                        <a:t>Launch_Site</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ctr"/>
                      <a:r>
                        <a:rPr lang="en-CA" sz="1100">
                          <a:effectLst/>
                        </a:rPr>
                        <a:t>Payload</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ctr"/>
                      <a:r>
                        <a:rPr lang="en-CA" sz="1100">
                          <a:effectLst/>
                        </a:rPr>
                        <a:t>PAYLOAD_MASS__KG_</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ctr"/>
                      <a:r>
                        <a:rPr lang="en-CA" sz="1100">
                          <a:effectLst/>
                        </a:rPr>
                        <a:t>Orbit</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ctr"/>
                      <a:r>
                        <a:rPr lang="en-CA" sz="1100">
                          <a:effectLst/>
                        </a:rPr>
                        <a:t>Customer</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ctr"/>
                      <a:r>
                        <a:rPr lang="en-CA" sz="1100">
                          <a:effectLst/>
                        </a:rPr>
                        <a:t>Mission_Outcome</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r" fontAlgn="ctr"/>
                      <a:r>
                        <a:rPr lang="en-CA" sz="1100">
                          <a:effectLst/>
                        </a:rPr>
                        <a:t>Landing_Outcome</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99442801"/>
                  </a:ext>
                </a:extLst>
              </a:tr>
              <a:tr h="210740">
                <a:tc>
                  <a:txBody>
                    <a:bodyPr/>
                    <a:lstStyle/>
                    <a:p>
                      <a:r>
                        <a:rPr lang="en-CA" sz="1100">
                          <a:effectLst/>
                        </a:rPr>
                        <a:t>2010-06-04</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dirty="0">
                          <a:effectLst/>
                        </a:rPr>
                        <a:t>18:45:00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dirty="0">
                          <a:effectLst/>
                        </a:rPr>
                        <a:t>F9 v1.0 B0003</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CCAFS LC-40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Dragon Spacecraft Qualification Unit</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LEO</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SpaceX</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Success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Failure (parachute)</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60450409"/>
                  </a:ext>
                </a:extLst>
              </a:tr>
              <a:tr h="395525">
                <a:tc>
                  <a:txBody>
                    <a:bodyPr/>
                    <a:lstStyle/>
                    <a:p>
                      <a:r>
                        <a:rPr lang="en-CA" sz="1100">
                          <a:effectLst/>
                        </a:rPr>
                        <a:t>2010-12-08</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dirty="0">
                          <a:effectLst/>
                        </a:rPr>
                        <a:t>15:43:00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F9 v1.0 B0004</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CCAFS LC-40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dirty="0">
                          <a:effectLst/>
                        </a:rPr>
                        <a:t>Dragon demo flight C1, two CubeSats, barrel of </a:t>
                      </a:r>
                      <a:r>
                        <a:rPr lang="en-CA" sz="1100" dirty="0" err="1">
                          <a:effectLst/>
                        </a:rPr>
                        <a:t>Brouere</a:t>
                      </a:r>
                      <a:r>
                        <a:rPr lang="en-CA" sz="1100" dirty="0">
                          <a:effectLst/>
                        </a:rPr>
                        <a:t> cheese</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LEO (ISS)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NASA (COTS) NRO</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Success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Failure (parachute)</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8825159"/>
                  </a:ext>
                </a:extLst>
              </a:tr>
              <a:tr h="210740">
                <a:tc>
                  <a:txBody>
                    <a:bodyPr/>
                    <a:lstStyle/>
                    <a:p>
                      <a:r>
                        <a:rPr lang="en-CA" sz="1100">
                          <a:effectLst/>
                        </a:rPr>
                        <a:t>2012-05-22</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dirty="0">
                          <a:effectLst/>
                        </a:rPr>
                        <a:t>7:44:00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F9 v1.0 B0005</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CCAFS LC-40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Dragon demo flight C2</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525</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LEO (ISS)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NASA (COTS)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Success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No attempt</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82967342"/>
                  </a:ext>
                </a:extLst>
              </a:tr>
              <a:tr h="118347">
                <a:tc>
                  <a:txBody>
                    <a:bodyPr/>
                    <a:lstStyle/>
                    <a:p>
                      <a:r>
                        <a:rPr lang="en-CA" sz="1100">
                          <a:effectLst/>
                        </a:rPr>
                        <a:t>2012-10-08</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dirty="0">
                          <a:effectLst/>
                        </a:rPr>
                        <a:t>0:35:00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F9 v1.0 B0006</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CCAFS LC-40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SpaceX CRS-1</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500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LEO (ISS)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NASA (CRS)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Success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No attempt</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76439151"/>
                  </a:ext>
                </a:extLst>
              </a:tr>
              <a:tr h="118347">
                <a:tc>
                  <a:txBody>
                    <a:bodyPr/>
                    <a:lstStyle/>
                    <a:p>
                      <a:r>
                        <a:rPr lang="en-CA" sz="1100">
                          <a:effectLst/>
                        </a:rPr>
                        <a:t>2013-03-01</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15:10:00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F9 v1.0 B0007</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CCAFS LC-40</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SpaceX CRS-2</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677</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LEO (ISS)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NASA (CRS)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a:effectLst/>
                        </a:rPr>
                        <a:t>Success</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CA" sz="1100" dirty="0">
                          <a:effectLst/>
                        </a:rPr>
                        <a:t>No attempt</a:t>
                      </a:r>
                    </a:p>
                  </a:txBody>
                  <a:tcPr marL="47092" marR="47092" marT="23546" marB="2354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04136054"/>
                  </a:ext>
                </a:extLst>
              </a:tr>
            </a:tbl>
          </a:graphicData>
        </a:graphic>
      </p:graphicFrame>
      <p:sp>
        <p:nvSpPr>
          <p:cNvPr id="7" name="TextBox 6">
            <a:extLst>
              <a:ext uri="{FF2B5EF4-FFF2-40B4-BE49-F238E27FC236}">
                <a16:creationId xmlns:a16="http://schemas.microsoft.com/office/drawing/2014/main" id="{DD6B0FC5-C447-928F-9E0C-B769EA98DE17}"/>
              </a:ext>
            </a:extLst>
          </p:cNvPr>
          <p:cNvSpPr txBox="1"/>
          <p:nvPr/>
        </p:nvSpPr>
        <p:spPr>
          <a:xfrm>
            <a:off x="207260" y="5009910"/>
            <a:ext cx="11777480" cy="2031325"/>
          </a:xfrm>
          <a:prstGeom prst="rect">
            <a:avLst/>
          </a:prstGeom>
          <a:noFill/>
        </p:spPr>
        <p:txBody>
          <a:bodyPr wrap="square" rtlCol="0">
            <a:spAutoFit/>
          </a:bodyPr>
          <a:lstStyle/>
          <a:p>
            <a:r>
              <a:rPr lang="en-US" dirty="0">
                <a:latin typeface="Abadi" panose="020B0604020104020204" pitchFamily="34" charset="0"/>
              </a:rPr>
              <a:t>The SQL query, which selects 5 records from the table SPACEXTBL where the </a:t>
            </a:r>
            <a:r>
              <a:rPr lang="en-US" dirty="0" err="1">
                <a:latin typeface="Abadi" panose="020B0604020104020204" pitchFamily="34" charset="0"/>
              </a:rPr>
              <a:t>launch_site</a:t>
            </a:r>
            <a:r>
              <a:rPr lang="en-US" dirty="0">
                <a:latin typeface="Abadi" panose="020B0604020104020204" pitchFamily="34" charset="0"/>
              </a:rPr>
              <a:t> value starts with “CCA”:</a:t>
            </a:r>
          </a:p>
          <a:p>
            <a:r>
              <a:rPr lang="en-CA" i="1" dirty="0">
                <a:latin typeface="Abadi" panose="020B0604020104020204" pitchFamily="34" charset="0"/>
              </a:rPr>
              <a:t>%%</a:t>
            </a:r>
            <a:r>
              <a:rPr lang="en-CA" i="1" dirty="0" err="1">
                <a:latin typeface="Abadi" panose="020B0604020104020204" pitchFamily="34" charset="0"/>
              </a:rPr>
              <a:t>sql</a:t>
            </a:r>
            <a:endParaRPr lang="en-CA" i="1" dirty="0">
              <a:latin typeface="Abadi" panose="020B0604020104020204" pitchFamily="34" charset="0"/>
            </a:endParaRPr>
          </a:p>
          <a:p>
            <a:r>
              <a:rPr lang="en-CA" i="1" dirty="0">
                <a:latin typeface="Abadi" panose="020B0604020104020204" pitchFamily="34" charset="0"/>
              </a:rPr>
              <a:t>SELECT *</a:t>
            </a:r>
          </a:p>
          <a:p>
            <a:r>
              <a:rPr lang="en-CA" i="1" dirty="0">
                <a:latin typeface="Abadi" panose="020B0604020104020204" pitchFamily="34" charset="0"/>
              </a:rPr>
              <a:t>FROM SPACEXTBL</a:t>
            </a:r>
          </a:p>
          <a:p>
            <a:r>
              <a:rPr lang="en-CA" i="1" dirty="0">
                <a:latin typeface="Abadi" panose="020B0604020104020204" pitchFamily="34" charset="0"/>
              </a:rPr>
              <a:t>WHERE LAUNCH_SITE LIKE 'CCA%'</a:t>
            </a:r>
          </a:p>
          <a:p>
            <a:r>
              <a:rPr lang="en-CA" i="1" dirty="0">
                <a:latin typeface="Abadi" panose="020B0604020104020204" pitchFamily="34" charset="0"/>
              </a:rPr>
              <a:t>LIMIT 5;</a:t>
            </a:r>
          </a:p>
          <a:p>
            <a:endParaRPr lang="en-US" dirty="0">
              <a:latin typeface="Abadi" panose="020B0604020104020204" pitchFamily="34" charset="0"/>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total payload carried by boosters from NASA is 45,596.</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query used to generate that result is the following and it </a:t>
            </a:r>
            <a:r>
              <a:rPr lang="en-CA" sz="2200" dirty="0">
                <a:solidFill>
                  <a:schemeClr val="accent3">
                    <a:lumMod val="25000"/>
                  </a:schemeClr>
                </a:solidFill>
                <a:latin typeface="Abadi" panose="020B0604020104020204" pitchFamily="34" charset="0"/>
              </a:rPr>
              <a:t>calculates the total payload mass (in kilograms) carried by SpaceX missions where the customer is "NASA (CRS)." It uses the `SUM` function to aggregate the values in the `PAYLOAD_MASS__KG_` column, filtered by the condition `Customer = 'NASA (CRS)’`.</a:t>
            </a: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marL="0" indent="0">
              <a:buNone/>
            </a:pPr>
            <a:r>
              <a:rPr lang="en-CA" sz="2200" i="1" dirty="0">
                <a:latin typeface="Abadi" panose="020B0604020104020204" pitchFamily="34" charset="0"/>
              </a:rPr>
              <a:t>%%</a:t>
            </a:r>
            <a:r>
              <a:rPr lang="en-CA" sz="2200" i="1" dirty="0" err="1">
                <a:latin typeface="Abadi" panose="020B0604020104020204" pitchFamily="34" charset="0"/>
              </a:rPr>
              <a:t>sql</a:t>
            </a:r>
            <a:endParaRPr lang="en-CA" sz="2200" i="1" dirty="0">
              <a:latin typeface="Abadi" panose="020B0604020104020204" pitchFamily="34" charset="0"/>
            </a:endParaRPr>
          </a:p>
          <a:p>
            <a:pPr marL="0" indent="0">
              <a:buNone/>
            </a:pPr>
            <a:r>
              <a:rPr lang="en-CA" sz="2200" i="1" dirty="0">
                <a:latin typeface="Abadi" panose="020B0604020104020204" pitchFamily="34" charset="0"/>
              </a:rPr>
              <a:t>SELECT SUM(PAYLOAD_MASS__KG_)</a:t>
            </a:r>
          </a:p>
          <a:p>
            <a:pPr marL="0" indent="0">
              <a:buNone/>
            </a:pPr>
            <a:r>
              <a:rPr lang="en-CA" sz="2200" i="1" dirty="0">
                <a:latin typeface="Abadi" panose="020B0604020104020204" pitchFamily="34" charset="0"/>
              </a:rPr>
              <a:t>FROM SPACEXTBL</a:t>
            </a:r>
          </a:p>
          <a:p>
            <a:pPr marL="0" indent="0">
              <a:buNone/>
            </a:pPr>
            <a:r>
              <a:rPr lang="en-CA" sz="2200" i="1" dirty="0">
                <a:latin typeface="Abadi" panose="020B0604020104020204" pitchFamily="34" charset="0"/>
              </a:rPr>
              <a:t>WHERE Customer = 'NASA (CRS)';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average payload mass carried by booster version F9 v1.1 is 340.4.</a:t>
            </a:r>
          </a:p>
          <a:p>
            <a:pPr marL="0" indent="0">
              <a:lnSpc>
                <a:spcPct val="100000"/>
              </a:lnSpc>
              <a:spcBef>
                <a:spcPts val="1400"/>
              </a:spcBef>
              <a:buNone/>
            </a:pPr>
            <a:r>
              <a:rPr lang="en-CA" sz="2200" dirty="0">
                <a:solidFill>
                  <a:schemeClr val="accent3">
                    <a:lumMod val="25000"/>
                  </a:schemeClr>
                </a:solidFill>
                <a:latin typeface="Abadi" panose="020B0604020104020204" pitchFamily="34" charset="0"/>
              </a:rPr>
              <a:t>The following SQL query calculates the average payload mass (`PAYLOAD_MASS__KG_`) for all records in the `SPACEXTBL` table where the `Booster_Version` starts with the string `'F9 v1.0'`. The `LIKE` operator with the `%` wildcard is used to match any `Booster_Version` that begins with `'F9 v1.0'`. The result is returned as `AVGPAYLOADMASS`.</a:t>
            </a:r>
          </a:p>
          <a:p>
            <a:pPr marL="0" indent="0">
              <a:lnSpc>
                <a:spcPct val="100000"/>
              </a:lnSpc>
              <a:spcBef>
                <a:spcPts val="1400"/>
              </a:spcBef>
              <a:buNone/>
            </a:pPr>
            <a:endParaRPr lang="en-CA" sz="2200" dirty="0">
              <a:solidFill>
                <a:schemeClr val="accent3">
                  <a:lumMod val="25000"/>
                </a:schemeClr>
              </a:solidFill>
              <a:latin typeface="Abadi" panose="020B0604020104020204" pitchFamily="34" charset="0"/>
            </a:endParaRPr>
          </a:p>
          <a:p>
            <a:pPr marL="0" indent="0">
              <a:buNone/>
            </a:pPr>
            <a:r>
              <a:rPr lang="en-CA" sz="2000" i="1" dirty="0">
                <a:latin typeface="Abadi" panose="020B0604020104020204" pitchFamily="34" charset="0"/>
              </a:rPr>
              <a:t>%%</a:t>
            </a:r>
            <a:r>
              <a:rPr lang="en-CA" sz="2000" i="1" dirty="0" err="1">
                <a:latin typeface="Abadi" panose="020B0604020104020204" pitchFamily="34" charset="0"/>
              </a:rPr>
              <a:t>sql</a:t>
            </a:r>
            <a:r>
              <a:rPr lang="en-CA" sz="2000" i="1" dirty="0">
                <a:latin typeface="Abadi" panose="020B0604020104020204" pitchFamily="34" charset="0"/>
              </a:rPr>
              <a:t> </a:t>
            </a:r>
          </a:p>
          <a:p>
            <a:pPr marL="0" indent="0">
              <a:buNone/>
            </a:pPr>
            <a:r>
              <a:rPr lang="en-CA" sz="2000" i="1" dirty="0">
                <a:latin typeface="Abadi" panose="020B0604020104020204" pitchFamily="34" charset="0"/>
              </a:rPr>
              <a:t>SELECT AVG(PAYLOAD_MASS__KG_) as AVGPAYLOADMASS</a:t>
            </a:r>
          </a:p>
          <a:p>
            <a:pPr marL="0" indent="0">
              <a:buNone/>
            </a:pPr>
            <a:r>
              <a:rPr lang="en-CA" sz="2000" i="1" dirty="0">
                <a:latin typeface="Abadi" panose="020B0604020104020204" pitchFamily="34" charset="0"/>
              </a:rPr>
              <a:t>FROM SPACEXTBL </a:t>
            </a:r>
          </a:p>
          <a:p>
            <a:pPr marL="0" indent="0">
              <a:buNone/>
            </a:pPr>
            <a:r>
              <a:rPr lang="en-CA" sz="2000" i="1" dirty="0">
                <a:latin typeface="Abadi" panose="020B0604020104020204" pitchFamily="34" charset="0"/>
              </a:rPr>
              <a:t>WHERE Booster_Version like 'F9 v1.0%';</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sz="2200" dirty="0">
                <a:solidFill>
                  <a:schemeClr val="accent3">
                    <a:lumMod val="25000"/>
                  </a:schemeClr>
                </a:solidFill>
                <a:latin typeface="Abadi"/>
              </a:rPr>
              <a:t>The date of the first successful landing outcome on ground pad is 2015-12-22.</a:t>
            </a:r>
          </a:p>
          <a:p>
            <a:pPr marL="0" indent="0">
              <a:lnSpc>
                <a:spcPct val="100000"/>
              </a:lnSpc>
              <a:spcBef>
                <a:spcPts val="1400"/>
              </a:spcBef>
              <a:buNone/>
            </a:pPr>
            <a:r>
              <a:rPr lang="en-CA" sz="2200" dirty="0">
                <a:solidFill>
                  <a:schemeClr val="accent3">
                    <a:lumMod val="25000"/>
                  </a:schemeClr>
                </a:solidFill>
                <a:latin typeface="Abadi"/>
              </a:rPr>
              <a:t>The following SQL query retrieves the earliest date (`MIN(Date)`) from the `SPACEXTBL` table where the `</a:t>
            </a:r>
            <a:r>
              <a:rPr lang="en-CA" sz="2200" dirty="0" err="1">
                <a:solidFill>
                  <a:schemeClr val="accent3">
                    <a:lumMod val="25000"/>
                  </a:schemeClr>
                </a:solidFill>
                <a:latin typeface="Abadi"/>
              </a:rPr>
              <a:t>Landing_Outcome</a:t>
            </a:r>
            <a:r>
              <a:rPr lang="en-CA" sz="2200" dirty="0">
                <a:solidFill>
                  <a:schemeClr val="accent3">
                    <a:lumMod val="25000"/>
                  </a:schemeClr>
                </a:solidFill>
                <a:latin typeface="Abadi"/>
              </a:rPr>
              <a:t>` is `'Success (ground pad)'`. The result is labeled as `FIRST_DATE`. It essentially identifies the first successful landing on a ground pad.</a:t>
            </a:r>
          </a:p>
          <a:p>
            <a:pPr marL="0" indent="0">
              <a:lnSpc>
                <a:spcPct val="100000"/>
              </a:lnSpc>
              <a:spcBef>
                <a:spcPts val="1400"/>
              </a:spcBef>
              <a:buNone/>
            </a:pPr>
            <a:endParaRPr lang="en-CA" sz="2200" i="1" dirty="0">
              <a:solidFill>
                <a:schemeClr val="accent3">
                  <a:lumMod val="25000"/>
                </a:schemeClr>
              </a:solidFill>
              <a:latin typeface="Abadi"/>
            </a:endParaRPr>
          </a:p>
          <a:p>
            <a:pPr marL="0" indent="0">
              <a:buNone/>
            </a:pPr>
            <a:r>
              <a:rPr lang="en-CA" sz="2000" i="1" dirty="0">
                <a:latin typeface="Abadi" panose="020B0604020104020204" pitchFamily="34" charset="0"/>
              </a:rPr>
              <a:t>%%</a:t>
            </a:r>
            <a:r>
              <a:rPr lang="en-CA" sz="2000" i="1" dirty="0" err="1">
                <a:latin typeface="Abadi" panose="020B0604020104020204" pitchFamily="34" charset="0"/>
              </a:rPr>
              <a:t>sql</a:t>
            </a:r>
            <a:endParaRPr lang="en-CA" sz="2000" i="1" dirty="0">
              <a:latin typeface="Abadi" panose="020B0604020104020204" pitchFamily="34" charset="0"/>
            </a:endParaRPr>
          </a:p>
          <a:p>
            <a:pPr marL="0" indent="0">
              <a:buNone/>
            </a:pPr>
            <a:r>
              <a:rPr lang="en-CA" sz="2000" i="1" dirty="0">
                <a:latin typeface="Abadi" panose="020B0604020104020204" pitchFamily="34" charset="0"/>
              </a:rPr>
              <a:t>Select MIN(Date) as FIRST_DATE</a:t>
            </a:r>
          </a:p>
          <a:p>
            <a:pPr marL="0" indent="0">
              <a:buNone/>
            </a:pPr>
            <a:r>
              <a:rPr lang="en-CA" sz="2000" i="1" dirty="0">
                <a:latin typeface="Abadi" panose="020B0604020104020204" pitchFamily="34" charset="0"/>
              </a:rPr>
              <a:t>from SPACEXTBL</a:t>
            </a:r>
          </a:p>
          <a:p>
            <a:pPr marL="0" indent="0">
              <a:buNone/>
            </a:pPr>
            <a:r>
              <a:rPr lang="en-CA" sz="2000" i="1" dirty="0">
                <a:latin typeface="Abadi" panose="020B0604020104020204" pitchFamily="34" charset="0"/>
              </a:rPr>
              <a:t>where </a:t>
            </a:r>
            <a:r>
              <a:rPr lang="en-CA" sz="2000" i="1" dirty="0" err="1">
                <a:latin typeface="Abadi" panose="020B0604020104020204" pitchFamily="34" charset="0"/>
              </a:rPr>
              <a:t>Landing_Outcome</a:t>
            </a:r>
            <a:r>
              <a:rPr lang="en-CA" sz="2000" i="1" dirty="0">
                <a:latin typeface="Abadi" panose="020B0604020104020204" pitchFamily="34" charset="0"/>
              </a:rPr>
              <a:t> = 'Success (ground pad)';</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16112" y="1322966"/>
            <a:ext cx="11573849" cy="2298058"/>
          </a:xfrm>
          <a:prstGeom prst="rect">
            <a:avLst/>
          </a:prstGeom>
        </p:spPr>
        <p:txBody>
          <a:bodyPr lIns="91440" tIns="45720" rIns="91440" bIns="45720" numCol="3" anchor="t">
            <a:noAutofit/>
          </a:bodyPr>
          <a:lstStyle/>
          <a:p>
            <a:pPr>
              <a:lnSpc>
                <a:spcPct val="100000"/>
              </a:lnSpc>
              <a:spcBef>
                <a:spcPts val="1400"/>
              </a:spcBef>
            </a:pPr>
            <a:r>
              <a:rPr lang="en-US" sz="1800" dirty="0">
                <a:solidFill>
                  <a:schemeClr val="accent3">
                    <a:lumMod val="25000"/>
                  </a:schemeClr>
                </a:solidFill>
                <a:latin typeface="Abadi" panose="020B0604020104020204" pitchFamily="34" charset="0"/>
              </a:rPr>
              <a:t>The names of boosters which have successfully landed on drone ship and had payload mass greater than 4000 but less than 6000 are the following: </a:t>
            </a:r>
            <a:endParaRPr lang="en-US" sz="1500" dirty="0">
              <a:solidFill>
                <a:schemeClr val="accent3">
                  <a:lumMod val="25000"/>
                </a:schemeClr>
              </a:solidFill>
              <a:latin typeface="Abadi" panose="020B0604020104020204" pitchFamily="34" charset="0"/>
            </a:endParaRPr>
          </a:p>
          <a:p>
            <a:pPr>
              <a:lnSpc>
                <a:spcPct val="100000"/>
              </a:lnSpc>
              <a:spcBef>
                <a:spcPts val="1400"/>
              </a:spcBef>
            </a:pPr>
            <a:r>
              <a:rPr lang="en-CA" sz="1500" dirty="0">
                <a:latin typeface="Abadi" panose="020B0604020104020204" pitchFamily="34" charset="0"/>
              </a:rPr>
              <a:t>F9 FT B1021.1</a:t>
            </a:r>
          </a:p>
          <a:p>
            <a:pPr>
              <a:lnSpc>
                <a:spcPct val="100000"/>
              </a:lnSpc>
              <a:spcBef>
                <a:spcPts val="1400"/>
              </a:spcBef>
            </a:pPr>
            <a:r>
              <a:rPr lang="en-CA" sz="1500" dirty="0">
                <a:latin typeface="Abadi" panose="020B0604020104020204" pitchFamily="34" charset="0"/>
              </a:rPr>
              <a:t>F9 FT B1022</a:t>
            </a:r>
          </a:p>
          <a:p>
            <a:pPr>
              <a:lnSpc>
                <a:spcPct val="100000"/>
              </a:lnSpc>
              <a:spcBef>
                <a:spcPts val="1400"/>
              </a:spcBef>
            </a:pPr>
            <a:r>
              <a:rPr lang="en-CA" sz="1500" dirty="0">
                <a:latin typeface="Abadi" panose="020B0604020104020204" pitchFamily="34" charset="0"/>
              </a:rPr>
              <a:t>F9 FT B1023.1</a:t>
            </a:r>
          </a:p>
          <a:p>
            <a:pPr>
              <a:lnSpc>
                <a:spcPct val="100000"/>
              </a:lnSpc>
              <a:spcBef>
                <a:spcPts val="1400"/>
              </a:spcBef>
            </a:pPr>
            <a:r>
              <a:rPr lang="en-CA" sz="1500" dirty="0">
                <a:latin typeface="Abadi" panose="020B0604020104020204" pitchFamily="34" charset="0"/>
              </a:rPr>
              <a:t>F9 FT B1026</a:t>
            </a:r>
          </a:p>
          <a:p>
            <a:pPr>
              <a:lnSpc>
                <a:spcPct val="100000"/>
              </a:lnSpc>
              <a:spcBef>
                <a:spcPts val="1400"/>
              </a:spcBef>
            </a:pPr>
            <a:r>
              <a:rPr lang="en-CA" sz="1500" dirty="0">
                <a:latin typeface="Abadi" panose="020B0604020104020204" pitchFamily="34" charset="0"/>
              </a:rPr>
              <a:t>F9 FT B1029.1</a:t>
            </a:r>
          </a:p>
          <a:p>
            <a:pPr>
              <a:lnSpc>
                <a:spcPct val="100000"/>
              </a:lnSpc>
              <a:spcBef>
                <a:spcPts val="1400"/>
              </a:spcBef>
            </a:pPr>
            <a:r>
              <a:rPr lang="en-CA" sz="1500" dirty="0">
                <a:latin typeface="Abadi" panose="020B0604020104020204" pitchFamily="34" charset="0"/>
              </a:rPr>
              <a:t>F9 FT B1021.2</a:t>
            </a:r>
          </a:p>
          <a:p>
            <a:pPr>
              <a:lnSpc>
                <a:spcPct val="100000"/>
              </a:lnSpc>
              <a:spcBef>
                <a:spcPts val="1400"/>
              </a:spcBef>
            </a:pPr>
            <a:r>
              <a:rPr lang="en-CA" sz="1500" dirty="0">
                <a:latin typeface="Abadi" panose="020B0604020104020204" pitchFamily="34" charset="0"/>
              </a:rPr>
              <a:t>F9 FT B1029.2</a:t>
            </a:r>
          </a:p>
          <a:p>
            <a:pPr>
              <a:lnSpc>
                <a:spcPct val="100000"/>
              </a:lnSpc>
              <a:spcBef>
                <a:spcPts val="1400"/>
              </a:spcBef>
            </a:pPr>
            <a:r>
              <a:rPr lang="en-CA" sz="1500" dirty="0">
                <a:latin typeface="Abadi" panose="020B0604020104020204" pitchFamily="34" charset="0"/>
              </a:rPr>
              <a:t>F9 FT B1036.1</a:t>
            </a:r>
          </a:p>
          <a:p>
            <a:pPr>
              <a:lnSpc>
                <a:spcPct val="100000"/>
              </a:lnSpc>
              <a:spcBef>
                <a:spcPts val="1400"/>
              </a:spcBef>
            </a:pPr>
            <a:r>
              <a:rPr lang="en-CA" sz="1500" dirty="0">
                <a:latin typeface="Abadi" panose="020B0604020104020204" pitchFamily="34" charset="0"/>
              </a:rPr>
              <a:t>F9 FT B1038.1</a:t>
            </a:r>
          </a:p>
          <a:p>
            <a:pPr>
              <a:lnSpc>
                <a:spcPct val="100000"/>
              </a:lnSpc>
              <a:spcBef>
                <a:spcPts val="1400"/>
              </a:spcBef>
            </a:pPr>
            <a:r>
              <a:rPr lang="en-CA" sz="1500" dirty="0">
                <a:latin typeface="Abadi" panose="020B0604020104020204" pitchFamily="34" charset="0"/>
              </a:rPr>
              <a:t>F9 B4 B1041.1</a:t>
            </a:r>
          </a:p>
          <a:p>
            <a:pPr>
              <a:lnSpc>
                <a:spcPct val="100000"/>
              </a:lnSpc>
              <a:spcBef>
                <a:spcPts val="1400"/>
              </a:spcBef>
            </a:pPr>
            <a:r>
              <a:rPr lang="en-CA" sz="1500" dirty="0">
                <a:latin typeface="Abadi" panose="020B0604020104020204" pitchFamily="34" charset="0"/>
              </a:rPr>
              <a:t>F9 FT B1031.2</a:t>
            </a:r>
          </a:p>
          <a:p>
            <a:pPr>
              <a:lnSpc>
                <a:spcPct val="100000"/>
              </a:lnSpc>
              <a:spcBef>
                <a:spcPts val="1400"/>
              </a:spcBef>
            </a:pPr>
            <a:r>
              <a:rPr lang="en-CA" sz="1500" dirty="0">
                <a:latin typeface="Abadi" panose="020B0604020104020204" pitchFamily="34" charset="0"/>
              </a:rPr>
              <a:t>F9 B4 B1042.1</a:t>
            </a:r>
          </a:p>
          <a:p>
            <a:pPr>
              <a:lnSpc>
                <a:spcPct val="100000"/>
              </a:lnSpc>
              <a:spcBef>
                <a:spcPts val="1400"/>
              </a:spcBef>
            </a:pPr>
            <a:r>
              <a:rPr lang="en-CA" sz="1500" dirty="0">
                <a:latin typeface="Abadi" panose="020B0604020104020204" pitchFamily="34" charset="0"/>
              </a:rPr>
              <a:t>F9 B4 B1045.1</a:t>
            </a:r>
          </a:p>
          <a:p>
            <a:pPr>
              <a:lnSpc>
                <a:spcPct val="100000"/>
              </a:lnSpc>
              <a:spcBef>
                <a:spcPts val="1400"/>
              </a:spcBef>
            </a:pPr>
            <a:r>
              <a:rPr lang="en-CA" sz="1500" dirty="0">
                <a:latin typeface="Abadi" panose="020B0604020104020204" pitchFamily="34" charset="0"/>
              </a:rPr>
              <a:t>F9 B5 B1046.1</a:t>
            </a:r>
            <a:endParaRPr lang="en-US" sz="15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3" name="TextBox 2">
            <a:extLst>
              <a:ext uri="{FF2B5EF4-FFF2-40B4-BE49-F238E27FC236}">
                <a16:creationId xmlns:a16="http://schemas.microsoft.com/office/drawing/2014/main" id="{E81597A0-FA91-B055-D3EE-98A553B1EEC3}"/>
              </a:ext>
            </a:extLst>
          </p:cNvPr>
          <p:cNvSpPr txBox="1"/>
          <p:nvPr/>
        </p:nvSpPr>
        <p:spPr>
          <a:xfrm>
            <a:off x="184404" y="3694176"/>
            <a:ext cx="11823192" cy="3231654"/>
          </a:xfrm>
          <a:prstGeom prst="rect">
            <a:avLst/>
          </a:prstGeom>
          <a:noFill/>
        </p:spPr>
        <p:txBody>
          <a:bodyPr wrap="square" rtlCol="0">
            <a:spAutoFit/>
          </a:bodyPr>
          <a:lstStyle/>
          <a:p>
            <a:r>
              <a:rPr lang="en-CA" sz="1700" dirty="0">
                <a:latin typeface="Abadi" panose="020B0604020104020204" pitchFamily="34" charset="0"/>
              </a:rPr>
              <a:t>The following SQL query retrieves a list of unique booster versions from the `SPACEXTBL` table that meet two specific criteria:</a:t>
            </a:r>
            <a:br>
              <a:rPr lang="en-CA" sz="1700" dirty="0">
                <a:latin typeface="Abadi" panose="020B0604020104020204" pitchFamily="34" charset="0"/>
              </a:rPr>
            </a:br>
            <a:r>
              <a:rPr lang="en-CA" sz="1700" dirty="0">
                <a:latin typeface="Abadi" panose="020B0604020104020204" pitchFamily="34" charset="0"/>
              </a:rPr>
              <a:t>1. </a:t>
            </a:r>
            <a:r>
              <a:rPr lang="en-CA" sz="1700" b="1" dirty="0">
                <a:latin typeface="Abadi" panose="020B0604020104020204" pitchFamily="34" charset="0"/>
              </a:rPr>
              <a:t>Landing Outcome:</a:t>
            </a:r>
            <a:r>
              <a:rPr lang="en-CA" sz="1700" dirty="0">
                <a:latin typeface="Abadi" panose="020B0604020104020204" pitchFamily="34" charset="0"/>
              </a:rPr>
              <a:t> The booster must have successfully landed on a drone ship (`'Success (drone ship)'`).</a:t>
            </a:r>
          </a:p>
          <a:p>
            <a:r>
              <a:rPr lang="en-CA" sz="1700" dirty="0">
                <a:latin typeface="Abadi" panose="020B0604020104020204" pitchFamily="34" charset="0"/>
              </a:rPr>
              <a:t>2. </a:t>
            </a:r>
            <a:r>
              <a:rPr lang="en-CA" sz="1700" b="1" dirty="0">
                <a:latin typeface="Abadi" panose="020B0604020104020204" pitchFamily="34" charset="0"/>
              </a:rPr>
              <a:t>Payload Mass</a:t>
            </a:r>
            <a:r>
              <a:rPr lang="en-CA" sz="1700" dirty="0">
                <a:latin typeface="Abadi" panose="020B0604020104020204" pitchFamily="34" charset="0"/>
              </a:rPr>
              <a:t>: The payload mass carried by the booster must be greater than 4000 kg and less than 6000 kg.</a:t>
            </a:r>
            <a:br>
              <a:rPr lang="en-CA" sz="1700" dirty="0">
                <a:latin typeface="Abadi" panose="020B0604020104020204" pitchFamily="34" charset="0"/>
              </a:rPr>
            </a:br>
            <a:r>
              <a:rPr lang="en-CA" sz="1700" dirty="0">
                <a:latin typeface="Abadi" panose="020B0604020104020204" pitchFamily="34" charset="0"/>
              </a:rPr>
              <a:t>The `DISTINCT` keyword ensures that only unique booster versions are returned, avoiding duplicates in the result.</a:t>
            </a:r>
          </a:p>
          <a:p>
            <a:endParaRPr lang="en-CA" sz="1700" dirty="0">
              <a:latin typeface="Abadi" panose="020B0604020104020204" pitchFamily="34" charset="0"/>
            </a:endParaRPr>
          </a:p>
          <a:p>
            <a:r>
              <a:rPr lang="en-CA" sz="1700" dirty="0">
                <a:latin typeface="Abadi" panose="020B0604020104020204" pitchFamily="34" charset="0"/>
              </a:rPr>
              <a:t>%%</a:t>
            </a:r>
            <a:r>
              <a:rPr lang="en-CA" sz="1700" dirty="0" err="1">
                <a:latin typeface="Abadi" panose="020B0604020104020204" pitchFamily="34" charset="0"/>
              </a:rPr>
              <a:t>sql</a:t>
            </a:r>
            <a:endParaRPr lang="en-CA" sz="1700" dirty="0">
              <a:latin typeface="Abadi" panose="020B0604020104020204" pitchFamily="34" charset="0"/>
            </a:endParaRPr>
          </a:p>
          <a:p>
            <a:r>
              <a:rPr lang="en-CA" sz="1700" dirty="0">
                <a:latin typeface="Abadi" panose="020B0604020104020204" pitchFamily="34" charset="0"/>
              </a:rPr>
              <a:t>SELECT DISTINCT BOOSTER_VERSION </a:t>
            </a:r>
          </a:p>
          <a:p>
            <a:r>
              <a:rPr lang="en-CA" sz="1700" dirty="0">
                <a:latin typeface="Abadi" panose="020B0604020104020204" pitchFamily="34" charset="0"/>
              </a:rPr>
              <a:t>FROM SPACEXTBL</a:t>
            </a:r>
          </a:p>
          <a:p>
            <a:r>
              <a:rPr lang="en-CA" sz="1700" dirty="0">
                <a:latin typeface="Abadi" panose="020B0604020104020204" pitchFamily="34" charset="0"/>
              </a:rPr>
              <a:t>WHERE LANDING_OUTCOME = 'Success (drone ship)'</a:t>
            </a:r>
          </a:p>
          <a:p>
            <a:r>
              <a:rPr lang="en-CA" sz="1700" dirty="0">
                <a:latin typeface="Abadi" panose="020B0604020104020204" pitchFamily="34" charset="0"/>
              </a:rPr>
              <a:t>and 4000&lt;PAYLOAD_MASS__KG_&lt;6000;</a:t>
            </a:r>
          </a:p>
          <a:p>
            <a:endParaRPr lang="en-US" sz="1700" dirty="0">
              <a:latin typeface="Abadi" panose="020B0604020104020204" pitchFamily="34" charset="0"/>
            </a:endParaRPr>
          </a:p>
        </p:txBody>
      </p:sp>
      <p:cxnSp>
        <p:nvCxnSpPr>
          <p:cNvPr id="7" name="Straight Connector 6">
            <a:extLst>
              <a:ext uri="{FF2B5EF4-FFF2-40B4-BE49-F238E27FC236}">
                <a16:creationId xmlns:a16="http://schemas.microsoft.com/office/drawing/2014/main" id="{D695A393-2F11-C6AE-1CCB-BB3AFF6F8B83}"/>
              </a:ext>
            </a:extLst>
          </p:cNvPr>
          <p:cNvCxnSpPr/>
          <p:nvPr/>
        </p:nvCxnSpPr>
        <p:spPr>
          <a:xfrm>
            <a:off x="216112" y="3694176"/>
            <a:ext cx="1091213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7A1FDF3-7616-79FD-5924-A5B4B64C054C}"/>
              </a:ext>
            </a:extLst>
          </p:cNvPr>
          <p:cNvCxnSpPr/>
          <p:nvPr/>
        </p:nvCxnSpPr>
        <p:spPr>
          <a:xfrm>
            <a:off x="4005072" y="1402147"/>
            <a:ext cx="0" cy="213969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7A3A0BE-5AA8-83CF-B7D7-5BCB4E17374C}"/>
              </a:ext>
            </a:extLst>
          </p:cNvPr>
          <p:cNvCxnSpPr/>
          <p:nvPr/>
        </p:nvCxnSpPr>
        <p:spPr>
          <a:xfrm>
            <a:off x="6946392" y="1402147"/>
            <a:ext cx="0" cy="213969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TextBox 1">
            <a:extLst>
              <a:ext uri="{FF2B5EF4-FFF2-40B4-BE49-F238E27FC236}">
                <a16:creationId xmlns:a16="http://schemas.microsoft.com/office/drawing/2014/main" id="{96FB8510-0CFA-302F-A2B4-42E5778C4B2E}"/>
              </a:ext>
            </a:extLst>
          </p:cNvPr>
          <p:cNvSpPr txBox="1"/>
          <p:nvPr/>
        </p:nvSpPr>
        <p:spPr>
          <a:xfrm>
            <a:off x="770011" y="1554480"/>
            <a:ext cx="9820656" cy="3139321"/>
          </a:xfrm>
          <a:prstGeom prst="rect">
            <a:avLst/>
          </a:prstGeom>
          <a:noFill/>
        </p:spPr>
        <p:txBody>
          <a:bodyPr wrap="square" rtlCol="0">
            <a:spAutoFit/>
          </a:bodyPr>
          <a:lstStyle/>
          <a:p>
            <a:pPr marL="285750" indent="-285750">
              <a:buFont typeface="Arial" panose="020B0604020202020204" pitchFamily="34" charset="0"/>
              <a:buChar char="•"/>
            </a:pPr>
            <a:r>
              <a:rPr lang="en-CA" dirty="0">
                <a:latin typeface="Abadi" panose="020B0604020104020204" pitchFamily="34" charset="0"/>
              </a:rPr>
              <a:t>SpaceX launch data was collected using the </a:t>
            </a:r>
            <a:r>
              <a:rPr lang="en-CA" b="1" dirty="0">
                <a:latin typeface="Abadi" panose="020B0604020104020204" pitchFamily="34" charset="0"/>
              </a:rPr>
              <a:t>SpaceX REST API</a:t>
            </a:r>
            <a:r>
              <a:rPr lang="en-CA" dirty="0">
                <a:latin typeface="Abadi" panose="020B0604020104020204" pitchFamily="34" charset="0"/>
              </a:rPr>
              <a:t> and </a:t>
            </a:r>
            <a:r>
              <a:rPr lang="en-CA" b="1" dirty="0">
                <a:latin typeface="Abadi" panose="020B0604020104020204" pitchFamily="34" charset="0"/>
              </a:rPr>
              <a:t>web scraping</a:t>
            </a:r>
            <a:r>
              <a:rPr lang="en-CA" dirty="0">
                <a:latin typeface="Abadi" panose="020B0604020104020204" pitchFamily="34" charset="0"/>
              </a:rPr>
              <a:t> (</a:t>
            </a:r>
            <a:r>
              <a:rPr lang="en-CA" dirty="0" err="1">
                <a:latin typeface="Abadi" panose="020B0604020104020204" pitchFamily="34" charset="0"/>
              </a:rPr>
              <a:t>BeautifulSoup</a:t>
            </a:r>
            <a:r>
              <a:rPr lang="en-CA" dirty="0">
                <a:latin typeface="Abadi" panose="020B0604020104020204" pitchFamily="34" charset="0"/>
              </a:rPr>
              <a:t>).</a:t>
            </a:r>
          </a:p>
          <a:p>
            <a:pPr marL="285750" indent="-285750">
              <a:buFont typeface="Arial" panose="020B0604020202020204" pitchFamily="34" charset="0"/>
              <a:buChar char="•"/>
            </a:pPr>
            <a:r>
              <a:rPr lang="en-CA" b="1" dirty="0">
                <a:latin typeface="Abadi" panose="020B0604020104020204" pitchFamily="34" charset="0"/>
              </a:rPr>
              <a:t>Exploratory data analysis</a:t>
            </a:r>
            <a:r>
              <a:rPr lang="en-CA" dirty="0">
                <a:latin typeface="Abadi" panose="020B0604020104020204" pitchFamily="34" charset="0"/>
              </a:rPr>
              <a:t> included interactive </a:t>
            </a:r>
            <a:r>
              <a:rPr lang="en-CA" b="1" dirty="0">
                <a:latin typeface="Abadi" panose="020B0604020104020204" pitchFamily="34" charset="0"/>
              </a:rPr>
              <a:t>Folium maps</a:t>
            </a:r>
            <a:r>
              <a:rPr lang="en-CA" dirty="0">
                <a:latin typeface="Abadi" panose="020B0604020104020204" pitchFamily="34" charset="0"/>
              </a:rPr>
              <a:t> showing launch outcomes by site, and </a:t>
            </a:r>
            <a:r>
              <a:rPr lang="en-CA" b="1" dirty="0" err="1">
                <a:latin typeface="Abadi" panose="020B0604020104020204" pitchFamily="34" charset="0"/>
              </a:rPr>
              <a:t>Plotly</a:t>
            </a:r>
            <a:r>
              <a:rPr lang="en-CA" b="1" dirty="0">
                <a:latin typeface="Abadi" panose="020B0604020104020204" pitchFamily="34" charset="0"/>
              </a:rPr>
              <a:t> </a:t>
            </a:r>
            <a:r>
              <a:rPr lang="en-CA" b="1" dirty="0" err="1">
                <a:latin typeface="Abadi" panose="020B0604020104020204" pitchFamily="34" charset="0"/>
              </a:rPr>
              <a:t>dashboards</a:t>
            </a:r>
            <a:r>
              <a:rPr lang="en-CA" dirty="0" err="1">
                <a:latin typeface="Abadi" panose="020B0604020104020204" pitchFamily="34" charset="0"/>
              </a:rPr>
              <a:t>for</a:t>
            </a:r>
            <a:r>
              <a:rPr lang="en-CA" dirty="0">
                <a:latin typeface="Abadi" panose="020B0604020104020204" pitchFamily="34" charset="0"/>
              </a:rPr>
              <a:t> payload success rates and feature correlations.</a:t>
            </a:r>
          </a:p>
          <a:p>
            <a:pPr marL="285750" indent="-285750">
              <a:buFont typeface="Arial" panose="020B0604020202020204" pitchFamily="34" charset="0"/>
              <a:buChar char="•"/>
            </a:pPr>
            <a:r>
              <a:rPr lang="en-CA" dirty="0">
                <a:latin typeface="Abadi" panose="020B0604020104020204" pitchFamily="34" charset="0"/>
              </a:rPr>
              <a:t>Four classification models were built—</a:t>
            </a:r>
            <a:r>
              <a:rPr lang="en-CA" b="1" dirty="0">
                <a:latin typeface="Abadi" panose="020B0604020104020204" pitchFamily="34" charset="0"/>
              </a:rPr>
              <a:t>Logistic Regression, SVM, Decision Tree, and KNN</a:t>
            </a:r>
            <a:r>
              <a:rPr lang="en-CA" dirty="0">
                <a:latin typeface="Abadi" panose="020B0604020104020204" pitchFamily="34" charset="0"/>
              </a:rPr>
              <a:t>—and fine-tuned using </a:t>
            </a:r>
            <a:r>
              <a:rPr lang="en-CA" b="1" dirty="0" err="1">
                <a:latin typeface="Abadi" panose="020B0604020104020204" pitchFamily="34" charset="0"/>
              </a:rPr>
              <a:t>GridSearchCV</a:t>
            </a:r>
            <a:r>
              <a:rPr lang="en-CA" dirty="0">
                <a:latin typeface="Abadi" panose="020B0604020104020204" pitchFamily="34" charset="0"/>
              </a:rPr>
              <a:t> with 10-fold cross-validation.</a:t>
            </a:r>
          </a:p>
          <a:p>
            <a:pPr marL="285750" indent="-285750">
              <a:buFont typeface="Arial" panose="020B0604020202020204" pitchFamily="34" charset="0"/>
              <a:buChar char="•"/>
            </a:pPr>
            <a:r>
              <a:rPr lang="en-CA" dirty="0">
                <a:latin typeface="Abadi" panose="020B0604020104020204" pitchFamily="34" charset="0"/>
              </a:rPr>
              <a:t>The </a:t>
            </a:r>
            <a:r>
              <a:rPr lang="en-CA" b="1" dirty="0">
                <a:latin typeface="Abadi" panose="020B0604020104020204" pitchFamily="34" charset="0"/>
              </a:rPr>
              <a:t>Decision Tree</a:t>
            </a:r>
            <a:r>
              <a:rPr lang="en-CA" dirty="0">
                <a:latin typeface="Abadi" panose="020B0604020104020204" pitchFamily="34" charset="0"/>
              </a:rPr>
              <a:t> achieved the </a:t>
            </a:r>
            <a:r>
              <a:rPr lang="en-CA" b="1" dirty="0">
                <a:latin typeface="Abadi" panose="020B0604020104020204" pitchFamily="34" charset="0"/>
              </a:rPr>
              <a:t>highest CV accuracy</a:t>
            </a:r>
            <a:r>
              <a:rPr lang="en-CA" dirty="0">
                <a:latin typeface="Abadi" panose="020B0604020104020204" pitchFamily="34" charset="0"/>
              </a:rPr>
              <a:t>, though </a:t>
            </a:r>
            <a:r>
              <a:rPr lang="en-CA" b="1" dirty="0">
                <a:latin typeface="Abadi" panose="020B0604020104020204" pitchFamily="34" charset="0"/>
              </a:rPr>
              <a:t>test accuracy was consistent (~83%)</a:t>
            </a:r>
            <a:r>
              <a:rPr lang="en-CA" dirty="0">
                <a:latin typeface="Abadi" panose="020B0604020104020204" pitchFamily="34" charset="0"/>
              </a:rPr>
              <a:t> across all models.</a:t>
            </a:r>
          </a:p>
          <a:p>
            <a:pPr marL="285750" indent="-285750">
              <a:buFont typeface="Arial" panose="020B0604020202020204" pitchFamily="34" charset="0"/>
              <a:buChar char="•"/>
            </a:pPr>
            <a:r>
              <a:rPr lang="en-CA" dirty="0">
                <a:latin typeface="Abadi" panose="020B0604020104020204" pitchFamily="34" charset="0"/>
              </a:rPr>
              <a:t>Confusion matrices highlighted false positives as a key area for improvement.</a:t>
            </a:r>
          </a:p>
          <a:p>
            <a:pPr marL="285750" indent="-285750">
              <a:buFont typeface="Arial" panose="020B0604020202020204" pitchFamily="34" charset="0"/>
              <a:buChar char="•"/>
            </a:pPr>
            <a:r>
              <a:rPr lang="en-CA" dirty="0">
                <a:latin typeface="Abadi" panose="020B0604020104020204" pitchFamily="34" charset="0"/>
              </a:rPr>
              <a:t>Key predictors of launch success included </a:t>
            </a:r>
            <a:r>
              <a:rPr lang="en-CA" b="1" dirty="0">
                <a:latin typeface="Abadi" panose="020B0604020104020204" pitchFamily="34" charset="0"/>
              </a:rPr>
              <a:t>payload mass</a:t>
            </a:r>
            <a:r>
              <a:rPr lang="en-CA" dirty="0">
                <a:latin typeface="Abadi" panose="020B0604020104020204" pitchFamily="34" charset="0"/>
              </a:rPr>
              <a:t> and </a:t>
            </a:r>
            <a:r>
              <a:rPr lang="en-CA" b="1" dirty="0">
                <a:latin typeface="Abadi" panose="020B0604020104020204" pitchFamily="34" charset="0"/>
              </a:rPr>
              <a:t>launch site</a:t>
            </a:r>
            <a:r>
              <a:rPr lang="en-CA" dirty="0">
                <a:latin typeface="Abadi" panose="020B0604020104020204" pitchFamily="34" charset="0"/>
              </a:rPr>
              <a:t>.</a:t>
            </a:r>
          </a:p>
          <a:p>
            <a:endParaRPr lang="en-US" dirty="0"/>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39658" y="1336736"/>
            <a:ext cx="9745589" cy="423799"/>
          </a:xfrm>
          <a:prstGeom prst="rect">
            <a:avLst/>
          </a:prstGeom>
        </p:spPr>
        <p:txBody>
          <a:bodyPr>
            <a:normAutofit/>
          </a:bodyPr>
          <a:lstStyle/>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Below is the total number of successful and failure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2" name="TextBox 1">
            <a:extLst>
              <a:ext uri="{FF2B5EF4-FFF2-40B4-BE49-F238E27FC236}">
                <a16:creationId xmlns:a16="http://schemas.microsoft.com/office/drawing/2014/main" id="{14086333-2CCE-45FD-8DE4-554EA9F9B65A}"/>
              </a:ext>
            </a:extLst>
          </p:cNvPr>
          <p:cNvSpPr txBox="1"/>
          <p:nvPr/>
        </p:nvSpPr>
        <p:spPr>
          <a:xfrm>
            <a:off x="148219" y="3497266"/>
            <a:ext cx="11759184" cy="3293209"/>
          </a:xfrm>
          <a:prstGeom prst="rect">
            <a:avLst/>
          </a:prstGeom>
          <a:noFill/>
        </p:spPr>
        <p:txBody>
          <a:bodyPr wrap="square" rtlCol="0">
            <a:spAutoFit/>
          </a:bodyPr>
          <a:lstStyle/>
          <a:p>
            <a:r>
              <a:rPr lang="en-CA" sz="1600" dirty="0">
                <a:latin typeface="Abadi" panose="020B0604020104020204" pitchFamily="34" charset="0"/>
              </a:rPr>
              <a:t>This SQL query retrieves the count of each unique mission outcome from the `SPACEXTBL` table. </a:t>
            </a:r>
          </a:p>
          <a:p>
            <a:br>
              <a:rPr lang="en-CA" sz="1600" dirty="0">
                <a:latin typeface="Abadi" panose="020B0604020104020204" pitchFamily="34" charset="0"/>
              </a:rPr>
            </a:br>
            <a:r>
              <a:rPr lang="en-CA" sz="1600" dirty="0">
                <a:latin typeface="Abadi" panose="020B0604020104020204" pitchFamily="34" charset="0"/>
              </a:rPr>
              <a:t>- `MISSION_OUTCOME`: Represents the result of each mission (e.g., success or failure).</a:t>
            </a:r>
          </a:p>
          <a:p>
            <a:r>
              <a:rPr lang="en-CA" sz="1600" dirty="0">
                <a:latin typeface="Abadi" panose="020B0604020104020204" pitchFamily="34" charset="0"/>
              </a:rPr>
              <a:t>- `COUNT(MISSION_OUTCOME)`: Counts how many times each mission outcome appears in the table.</a:t>
            </a:r>
          </a:p>
          <a:p>
            <a:r>
              <a:rPr lang="en-CA" sz="1600" dirty="0">
                <a:latin typeface="Abadi" panose="020B0604020104020204" pitchFamily="34" charset="0"/>
              </a:rPr>
              <a:t>- `GROUP BY MISSION_OUTCOME`: Groups the data by each unique mission outcome to calculate the count for each group.</a:t>
            </a:r>
          </a:p>
          <a:p>
            <a:br>
              <a:rPr lang="en-CA" sz="1600" dirty="0">
                <a:latin typeface="Abadi" panose="020B0604020104020204" pitchFamily="34" charset="0"/>
              </a:rPr>
            </a:br>
            <a:r>
              <a:rPr lang="en-CA" sz="1600" dirty="0">
                <a:latin typeface="Abadi" panose="020B0604020104020204" pitchFamily="34" charset="0"/>
              </a:rPr>
              <a:t>The result is a summary showing the total number of missions for each outcome type.</a:t>
            </a:r>
          </a:p>
          <a:p>
            <a:endParaRPr lang="en-CA" sz="1600" dirty="0">
              <a:latin typeface="Abadi" panose="020B0604020104020204" pitchFamily="34" charset="0"/>
            </a:endParaRPr>
          </a:p>
          <a:p>
            <a:r>
              <a:rPr lang="en-CA" sz="1600" dirty="0">
                <a:latin typeface="Abadi" panose="020B0604020104020204" pitchFamily="34" charset="0"/>
              </a:rPr>
              <a:t>%%</a:t>
            </a:r>
            <a:r>
              <a:rPr lang="en-CA" sz="1600" dirty="0" err="1">
                <a:latin typeface="Abadi" panose="020B0604020104020204" pitchFamily="34" charset="0"/>
              </a:rPr>
              <a:t>sql</a:t>
            </a:r>
            <a:endParaRPr lang="en-CA" sz="1600" dirty="0">
              <a:latin typeface="Abadi" panose="020B0604020104020204" pitchFamily="34" charset="0"/>
            </a:endParaRPr>
          </a:p>
          <a:p>
            <a:r>
              <a:rPr lang="en-CA" sz="1600" dirty="0">
                <a:latin typeface="Abadi" panose="020B0604020104020204" pitchFamily="34" charset="0"/>
              </a:rPr>
              <a:t>SELECT MISSION_OUTCOME, COUNT(MISSION_OUTCOME) as TOTAL_NUMBER </a:t>
            </a:r>
          </a:p>
          <a:p>
            <a:r>
              <a:rPr lang="en-CA" sz="1600" dirty="0">
                <a:latin typeface="Abadi" panose="020B0604020104020204" pitchFamily="34" charset="0"/>
              </a:rPr>
              <a:t>from SPACEXTBL</a:t>
            </a:r>
          </a:p>
          <a:p>
            <a:r>
              <a:rPr lang="en-CA" sz="1600" dirty="0">
                <a:latin typeface="Abadi" panose="020B0604020104020204" pitchFamily="34" charset="0"/>
              </a:rPr>
              <a:t>group by MISSION_OUTCOME;</a:t>
            </a:r>
          </a:p>
          <a:p>
            <a:endParaRPr lang="en-US" sz="1600" dirty="0">
              <a:latin typeface="Abadi" panose="020B0604020104020204" pitchFamily="34" charset="0"/>
            </a:endParaRPr>
          </a:p>
        </p:txBody>
      </p:sp>
      <p:graphicFrame>
        <p:nvGraphicFramePr>
          <p:cNvPr id="11" name="Table 10">
            <a:extLst>
              <a:ext uri="{FF2B5EF4-FFF2-40B4-BE49-F238E27FC236}">
                <a16:creationId xmlns:a16="http://schemas.microsoft.com/office/drawing/2014/main" id="{1A20828B-4196-6347-AF40-90C56B337F79}"/>
              </a:ext>
            </a:extLst>
          </p:cNvPr>
          <p:cNvGraphicFramePr>
            <a:graphicFrameLocks noGrp="1"/>
          </p:cNvGraphicFramePr>
          <p:nvPr>
            <p:extLst>
              <p:ext uri="{D42A27DB-BD31-4B8C-83A1-F6EECF244321}">
                <p14:modId xmlns:p14="http://schemas.microsoft.com/office/powerpoint/2010/main" val="2946602147"/>
              </p:ext>
            </p:extLst>
          </p:nvPr>
        </p:nvGraphicFramePr>
        <p:xfrm>
          <a:off x="1875954" y="1760535"/>
          <a:ext cx="7515412" cy="1600200"/>
        </p:xfrm>
        <a:graphic>
          <a:graphicData uri="http://schemas.openxmlformats.org/drawingml/2006/table">
            <a:tbl>
              <a:tblPr/>
              <a:tblGrid>
                <a:gridCol w="3757706">
                  <a:extLst>
                    <a:ext uri="{9D8B030D-6E8A-4147-A177-3AD203B41FA5}">
                      <a16:colId xmlns:a16="http://schemas.microsoft.com/office/drawing/2014/main" val="3897459096"/>
                    </a:ext>
                  </a:extLst>
                </a:gridCol>
                <a:gridCol w="3757706">
                  <a:extLst>
                    <a:ext uri="{9D8B030D-6E8A-4147-A177-3AD203B41FA5}">
                      <a16:colId xmlns:a16="http://schemas.microsoft.com/office/drawing/2014/main" val="1488276882"/>
                    </a:ext>
                  </a:extLst>
                </a:gridCol>
              </a:tblGrid>
              <a:tr h="212992">
                <a:tc>
                  <a:txBody>
                    <a:bodyPr/>
                    <a:lstStyle/>
                    <a:p>
                      <a:pPr algn="l" fontAlgn="ctr"/>
                      <a:r>
                        <a:rPr lang="en-CA" sz="1600" b="1" dirty="0" err="1">
                          <a:effectLst/>
                          <a:latin typeface="Abadi" panose="020B0604020104020204" pitchFamily="34" charset="0"/>
                        </a:rPr>
                        <a:t>Mission_Outcome</a:t>
                      </a:r>
                      <a:endParaRPr lang="en-CA" sz="1600" b="1" dirty="0">
                        <a:effectLst/>
                        <a:latin typeface="Abadi" panose="020B0604020104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CA" sz="1600" b="1" dirty="0">
                          <a:effectLst/>
                          <a:latin typeface="Abadi" panose="020B0604020104020204" pitchFamily="34" charset="0"/>
                        </a:rPr>
                        <a:t>TOTAL_NUMBER</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20986269"/>
                  </a:ext>
                </a:extLst>
              </a:tr>
              <a:tr h="212992">
                <a:tc>
                  <a:txBody>
                    <a:bodyPr/>
                    <a:lstStyle/>
                    <a:p>
                      <a:pPr algn="l"/>
                      <a:r>
                        <a:rPr lang="en-CA" sz="1600" dirty="0">
                          <a:effectLst/>
                          <a:latin typeface="Abadi" panose="020B0604020104020204" pitchFamily="34" charset="0"/>
                        </a:rPr>
                        <a:t>Failure (in flight)</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32769308"/>
                  </a:ext>
                </a:extLst>
              </a:tr>
              <a:tr h="212992">
                <a:tc>
                  <a:txBody>
                    <a:bodyPr/>
                    <a:lstStyle/>
                    <a:p>
                      <a:pPr algn="l"/>
                      <a:r>
                        <a:rPr lang="en-CA" sz="1600">
                          <a:effectLst/>
                          <a:latin typeface="Abadi" panose="020B0604020104020204" pitchFamily="34" charset="0"/>
                        </a:rPr>
                        <a:t>Success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98</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07669338"/>
                  </a:ext>
                </a:extLst>
              </a:tr>
              <a:tr h="212992">
                <a:tc>
                  <a:txBody>
                    <a:bodyPr/>
                    <a:lstStyle/>
                    <a:p>
                      <a:pPr algn="l"/>
                      <a:r>
                        <a:rPr lang="en-CA" sz="1600" dirty="0">
                          <a:effectLst/>
                          <a:latin typeface="Abadi" panose="020B0604020104020204" pitchFamily="34" charset="0"/>
                        </a:rPr>
                        <a:t>Success</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20867495"/>
                  </a:ext>
                </a:extLst>
              </a:tr>
              <a:tr h="212992">
                <a:tc>
                  <a:txBody>
                    <a:bodyPr/>
                    <a:lstStyle/>
                    <a:p>
                      <a:pPr algn="l"/>
                      <a:r>
                        <a:rPr lang="en-CA" sz="1600" dirty="0">
                          <a:effectLst/>
                          <a:latin typeface="Abadi" panose="020B0604020104020204" pitchFamily="34" charset="0"/>
                        </a:rPr>
                        <a:t>Success (payload status unclear)</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dirty="0">
                          <a:effectLst/>
                          <a:latin typeface="Abadi" panose="020B0604020104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32354457"/>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85379" y="1381190"/>
            <a:ext cx="4469501" cy="777017"/>
          </a:xfrm>
          <a:prstGeom prst="rect">
            <a:avLst/>
          </a:prstGeom>
        </p:spPr>
        <p:txBody>
          <a:bodyPr>
            <a:normAutofit fontScale="85000"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Here are the names of the booster which have carried the maximum payload mass: </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E77FEEF0-43BB-56C5-B345-2FD1CE8FB6E4}"/>
              </a:ext>
            </a:extLst>
          </p:cNvPr>
          <p:cNvGraphicFramePr>
            <a:graphicFrameLocks noGrp="1"/>
          </p:cNvGraphicFramePr>
          <p:nvPr>
            <p:extLst>
              <p:ext uri="{D42A27DB-BD31-4B8C-83A1-F6EECF244321}">
                <p14:modId xmlns:p14="http://schemas.microsoft.com/office/powerpoint/2010/main" val="1282027742"/>
              </p:ext>
            </p:extLst>
          </p:nvPr>
        </p:nvGraphicFramePr>
        <p:xfrm>
          <a:off x="1276514" y="2005378"/>
          <a:ext cx="1690444" cy="4313972"/>
        </p:xfrm>
        <a:graphic>
          <a:graphicData uri="http://schemas.openxmlformats.org/drawingml/2006/table">
            <a:tbl>
              <a:tblPr/>
              <a:tblGrid>
                <a:gridCol w="1690444">
                  <a:extLst>
                    <a:ext uri="{9D8B030D-6E8A-4147-A177-3AD203B41FA5}">
                      <a16:colId xmlns:a16="http://schemas.microsoft.com/office/drawing/2014/main" val="1945638341"/>
                    </a:ext>
                  </a:extLst>
                </a:gridCol>
              </a:tblGrid>
              <a:tr h="0">
                <a:tc>
                  <a:txBody>
                    <a:bodyPr/>
                    <a:lstStyle/>
                    <a:p>
                      <a:pPr algn="r" fontAlgn="ctr"/>
                      <a:r>
                        <a:rPr lang="en-CA" sz="1700">
                          <a:effectLst/>
                          <a:latin typeface="Abadi" panose="020B0604020104020204" pitchFamily="34" charset="0"/>
                        </a:rPr>
                        <a:t>Booster_Version</a:t>
                      </a:r>
                    </a:p>
                  </a:txBody>
                  <a:tcPr marL="72765" marR="72765" marT="36382" marB="36382" anchor="ctr">
                    <a:lnL>
                      <a:noFill/>
                    </a:lnL>
                    <a:lnR>
                      <a:noFill/>
                    </a:lnR>
                    <a:lnT>
                      <a:noFill/>
                    </a:lnT>
                    <a:lnB>
                      <a:noFill/>
                    </a:lnB>
                    <a:noFill/>
                  </a:tcPr>
                </a:tc>
                <a:extLst>
                  <a:ext uri="{0D108BD9-81ED-4DB2-BD59-A6C34878D82A}">
                    <a16:rowId xmlns:a16="http://schemas.microsoft.com/office/drawing/2014/main" val="3967237288"/>
                  </a:ext>
                </a:extLst>
              </a:tr>
              <a:tr h="0">
                <a:tc>
                  <a:txBody>
                    <a:bodyPr/>
                    <a:lstStyle/>
                    <a:p>
                      <a:r>
                        <a:rPr lang="en-CA" sz="1700" dirty="0">
                          <a:effectLst/>
                          <a:latin typeface="Abadi" panose="020B0604020104020204" pitchFamily="34" charset="0"/>
                        </a:rPr>
                        <a:t>F9 B5 B1048.4</a:t>
                      </a:r>
                    </a:p>
                  </a:txBody>
                  <a:tcPr marL="72765" marR="72765" marT="36382" marB="36382" anchor="ctr">
                    <a:lnL>
                      <a:noFill/>
                    </a:lnL>
                    <a:lnR>
                      <a:noFill/>
                    </a:lnR>
                    <a:lnT>
                      <a:noFill/>
                    </a:lnT>
                    <a:lnB>
                      <a:noFill/>
                    </a:lnB>
                    <a:noFill/>
                  </a:tcPr>
                </a:tc>
                <a:extLst>
                  <a:ext uri="{0D108BD9-81ED-4DB2-BD59-A6C34878D82A}">
                    <a16:rowId xmlns:a16="http://schemas.microsoft.com/office/drawing/2014/main" val="3339332924"/>
                  </a:ext>
                </a:extLst>
              </a:tr>
              <a:tr h="0">
                <a:tc>
                  <a:txBody>
                    <a:bodyPr/>
                    <a:lstStyle/>
                    <a:p>
                      <a:r>
                        <a:rPr lang="en-CA" sz="1700">
                          <a:effectLst/>
                          <a:latin typeface="Abadi" panose="020B0604020104020204" pitchFamily="34" charset="0"/>
                        </a:rPr>
                        <a:t>F9 B5 B1049.4</a:t>
                      </a:r>
                    </a:p>
                  </a:txBody>
                  <a:tcPr marL="72765" marR="72765" marT="36382" marB="36382" anchor="ctr">
                    <a:lnL>
                      <a:noFill/>
                    </a:lnL>
                    <a:lnR>
                      <a:noFill/>
                    </a:lnR>
                    <a:lnT>
                      <a:noFill/>
                    </a:lnT>
                    <a:lnB>
                      <a:noFill/>
                    </a:lnB>
                    <a:noFill/>
                  </a:tcPr>
                </a:tc>
                <a:extLst>
                  <a:ext uri="{0D108BD9-81ED-4DB2-BD59-A6C34878D82A}">
                    <a16:rowId xmlns:a16="http://schemas.microsoft.com/office/drawing/2014/main" val="2362070255"/>
                  </a:ext>
                </a:extLst>
              </a:tr>
              <a:tr h="0">
                <a:tc>
                  <a:txBody>
                    <a:bodyPr/>
                    <a:lstStyle/>
                    <a:p>
                      <a:r>
                        <a:rPr lang="en-CA" sz="1700">
                          <a:effectLst/>
                          <a:latin typeface="Abadi" panose="020B0604020104020204" pitchFamily="34" charset="0"/>
                        </a:rPr>
                        <a:t>F9 B5 B1051.3</a:t>
                      </a:r>
                    </a:p>
                  </a:txBody>
                  <a:tcPr marL="72765" marR="72765" marT="36382" marB="36382" anchor="ctr">
                    <a:lnL>
                      <a:noFill/>
                    </a:lnL>
                    <a:lnR>
                      <a:noFill/>
                    </a:lnR>
                    <a:lnT>
                      <a:noFill/>
                    </a:lnT>
                    <a:lnB>
                      <a:noFill/>
                    </a:lnB>
                    <a:noFill/>
                  </a:tcPr>
                </a:tc>
                <a:extLst>
                  <a:ext uri="{0D108BD9-81ED-4DB2-BD59-A6C34878D82A}">
                    <a16:rowId xmlns:a16="http://schemas.microsoft.com/office/drawing/2014/main" val="4181662100"/>
                  </a:ext>
                </a:extLst>
              </a:tr>
              <a:tr h="0">
                <a:tc>
                  <a:txBody>
                    <a:bodyPr/>
                    <a:lstStyle/>
                    <a:p>
                      <a:r>
                        <a:rPr lang="en-CA" sz="1700">
                          <a:effectLst/>
                          <a:latin typeface="Abadi" panose="020B0604020104020204" pitchFamily="34" charset="0"/>
                        </a:rPr>
                        <a:t>F9 B5 B1056.4</a:t>
                      </a:r>
                    </a:p>
                  </a:txBody>
                  <a:tcPr marL="72765" marR="72765" marT="36382" marB="36382" anchor="ctr">
                    <a:lnL>
                      <a:noFill/>
                    </a:lnL>
                    <a:lnR>
                      <a:noFill/>
                    </a:lnR>
                    <a:lnT>
                      <a:noFill/>
                    </a:lnT>
                    <a:lnB>
                      <a:noFill/>
                    </a:lnB>
                    <a:noFill/>
                  </a:tcPr>
                </a:tc>
                <a:extLst>
                  <a:ext uri="{0D108BD9-81ED-4DB2-BD59-A6C34878D82A}">
                    <a16:rowId xmlns:a16="http://schemas.microsoft.com/office/drawing/2014/main" val="2294652504"/>
                  </a:ext>
                </a:extLst>
              </a:tr>
              <a:tr h="0">
                <a:tc>
                  <a:txBody>
                    <a:bodyPr/>
                    <a:lstStyle/>
                    <a:p>
                      <a:r>
                        <a:rPr lang="en-CA" sz="1700" dirty="0">
                          <a:effectLst/>
                          <a:latin typeface="Abadi" panose="020B0604020104020204" pitchFamily="34" charset="0"/>
                        </a:rPr>
                        <a:t>F9 B5 B1048.5</a:t>
                      </a:r>
                    </a:p>
                  </a:txBody>
                  <a:tcPr marL="72765" marR="72765" marT="36382" marB="36382" anchor="ctr">
                    <a:lnL>
                      <a:noFill/>
                    </a:lnL>
                    <a:lnR>
                      <a:noFill/>
                    </a:lnR>
                    <a:lnT>
                      <a:noFill/>
                    </a:lnT>
                    <a:lnB>
                      <a:noFill/>
                    </a:lnB>
                    <a:noFill/>
                  </a:tcPr>
                </a:tc>
                <a:extLst>
                  <a:ext uri="{0D108BD9-81ED-4DB2-BD59-A6C34878D82A}">
                    <a16:rowId xmlns:a16="http://schemas.microsoft.com/office/drawing/2014/main" val="1490702557"/>
                  </a:ext>
                </a:extLst>
              </a:tr>
              <a:tr h="0">
                <a:tc>
                  <a:txBody>
                    <a:bodyPr/>
                    <a:lstStyle/>
                    <a:p>
                      <a:r>
                        <a:rPr lang="en-CA" sz="1700">
                          <a:effectLst/>
                          <a:latin typeface="Abadi" panose="020B0604020104020204" pitchFamily="34" charset="0"/>
                        </a:rPr>
                        <a:t>F9 B5 B1051.4</a:t>
                      </a:r>
                    </a:p>
                  </a:txBody>
                  <a:tcPr marL="72765" marR="72765" marT="36382" marB="36382" anchor="ctr">
                    <a:lnL>
                      <a:noFill/>
                    </a:lnL>
                    <a:lnR>
                      <a:noFill/>
                    </a:lnR>
                    <a:lnT>
                      <a:noFill/>
                    </a:lnT>
                    <a:lnB>
                      <a:noFill/>
                    </a:lnB>
                    <a:noFill/>
                  </a:tcPr>
                </a:tc>
                <a:extLst>
                  <a:ext uri="{0D108BD9-81ED-4DB2-BD59-A6C34878D82A}">
                    <a16:rowId xmlns:a16="http://schemas.microsoft.com/office/drawing/2014/main" val="3621051253"/>
                  </a:ext>
                </a:extLst>
              </a:tr>
              <a:tr h="0">
                <a:tc>
                  <a:txBody>
                    <a:bodyPr/>
                    <a:lstStyle/>
                    <a:p>
                      <a:r>
                        <a:rPr lang="en-CA" sz="1700">
                          <a:effectLst/>
                          <a:latin typeface="Abadi" panose="020B0604020104020204" pitchFamily="34" charset="0"/>
                        </a:rPr>
                        <a:t>F9 B5 B1049.5</a:t>
                      </a:r>
                    </a:p>
                  </a:txBody>
                  <a:tcPr marL="72765" marR="72765" marT="36382" marB="36382" anchor="ctr">
                    <a:lnL>
                      <a:noFill/>
                    </a:lnL>
                    <a:lnR>
                      <a:noFill/>
                    </a:lnR>
                    <a:lnT>
                      <a:noFill/>
                    </a:lnT>
                    <a:lnB>
                      <a:noFill/>
                    </a:lnB>
                    <a:noFill/>
                  </a:tcPr>
                </a:tc>
                <a:extLst>
                  <a:ext uri="{0D108BD9-81ED-4DB2-BD59-A6C34878D82A}">
                    <a16:rowId xmlns:a16="http://schemas.microsoft.com/office/drawing/2014/main" val="3341657319"/>
                  </a:ext>
                </a:extLst>
              </a:tr>
              <a:tr h="0">
                <a:tc>
                  <a:txBody>
                    <a:bodyPr/>
                    <a:lstStyle/>
                    <a:p>
                      <a:r>
                        <a:rPr lang="en-CA" sz="1700" dirty="0">
                          <a:effectLst/>
                          <a:latin typeface="Abadi" panose="020B0604020104020204" pitchFamily="34" charset="0"/>
                        </a:rPr>
                        <a:t>F9 B5 B1060.2</a:t>
                      </a:r>
                    </a:p>
                  </a:txBody>
                  <a:tcPr marL="72765" marR="72765" marT="36382" marB="36382" anchor="ctr">
                    <a:lnL>
                      <a:noFill/>
                    </a:lnL>
                    <a:lnR>
                      <a:noFill/>
                    </a:lnR>
                    <a:lnT>
                      <a:noFill/>
                    </a:lnT>
                    <a:lnB>
                      <a:noFill/>
                    </a:lnB>
                    <a:noFill/>
                  </a:tcPr>
                </a:tc>
                <a:extLst>
                  <a:ext uri="{0D108BD9-81ED-4DB2-BD59-A6C34878D82A}">
                    <a16:rowId xmlns:a16="http://schemas.microsoft.com/office/drawing/2014/main" val="2266346996"/>
                  </a:ext>
                </a:extLst>
              </a:tr>
              <a:tr h="0">
                <a:tc>
                  <a:txBody>
                    <a:bodyPr/>
                    <a:lstStyle/>
                    <a:p>
                      <a:r>
                        <a:rPr lang="en-CA" sz="1700">
                          <a:effectLst/>
                          <a:latin typeface="Abadi" panose="020B0604020104020204" pitchFamily="34" charset="0"/>
                        </a:rPr>
                        <a:t>F9 B5 B1058.3</a:t>
                      </a:r>
                    </a:p>
                  </a:txBody>
                  <a:tcPr marL="72765" marR="72765" marT="36382" marB="36382" anchor="ctr">
                    <a:lnL>
                      <a:noFill/>
                    </a:lnL>
                    <a:lnR>
                      <a:noFill/>
                    </a:lnR>
                    <a:lnT>
                      <a:noFill/>
                    </a:lnT>
                    <a:lnB>
                      <a:noFill/>
                    </a:lnB>
                    <a:noFill/>
                  </a:tcPr>
                </a:tc>
                <a:extLst>
                  <a:ext uri="{0D108BD9-81ED-4DB2-BD59-A6C34878D82A}">
                    <a16:rowId xmlns:a16="http://schemas.microsoft.com/office/drawing/2014/main" val="520445909"/>
                  </a:ext>
                </a:extLst>
              </a:tr>
              <a:tr h="0">
                <a:tc>
                  <a:txBody>
                    <a:bodyPr/>
                    <a:lstStyle/>
                    <a:p>
                      <a:r>
                        <a:rPr lang="en-CA" sz="1700">
                          <a:effectLst/>
                          <a:latin typeface="Abadi" panose="020B0604020104020204" pitchFamily="34" charset="0"/>
                        </a:rPr>
                        <a:t>F9 B5 B1051.6</a:t>
                      </a:r>
                    </a:p>
                  </a:txBody>
                  <a:tcPr marL="72765" marR="72765" marT="36382" marB="36382" anchor="ctr">
                    <a:lnL>
                      <a:noFill/>
                    </a:lnL>
                    <a:lnR>
                      <a:noFill/>
                    </a:lnR>
                    <a:lnT>
                      <a:noFill/>
                    </a:lnT>
                    <a:lnB>
                      <a:noFill/>
                    </a:lnB>
                    <a:noFill/>
                  </a:tcPr>
                </a:tc>
                <a:extLst>
                  <a:ext uri="{0D108BD9-81ED-4DB2-BD59-A6C34878D82A}">
                    <a16:rowId xmlns:a16="http://schemas.microsoft.com/office/drawing/2014/main" val="208060982"/>
                  </a:ext>
                </a:extLst>
              </a:tr>
              <a:tr h="0">
                <a:tc>
                  <a:txBody>
                    <a:bodyPr/>
                    <a:lstStyle/>
                    <a:p>
                      <a:r>
                        <a:rPr lang="en-CA" sz="1700">
                          <a:effectLst/>
                          <a:latin typeface="Abadi" panose="020B0604020104020204" pitchFamily="34" charset="0"/>
                        </a:rPr>
                        <a:t>F9 B5 B1060.3</a:t>
                      </a:r>
                    </a:p>
                  </a:txBody>
                  <a:tcPr marL="72765" marR="72765" marT="36382" marB="36382" anchor="ctr">
                    <a:lnL>
                      <a:noFill/>
                    </a:lnL>
                    <a:lnR>
                      <a:noFill/>
                    </a:lnR>
                    <a:lnT>
                      <a:noFill/>
                    </a:lnT>
                    <a:lnB>
                      <a:noFill/>
                    </a:lnB>
                    <a:noFill/>
                  </a:tcPr>
                </a:tc>
                <a:extLst>
                  <a:ext uri="{0D108BD9-81ED-4DB2-BD59-A6C34878D82A}">
                    <a16:rowId xmlns:a16="http://schemas.microsoft.com/office/drawing/2014/main" val="1592783504"/>
                  </a:ext>
                </a:extLst>
              </a:tr>
              <a:tr h="0">
                <a:tc>
                  <a:txBody>
                    <a:bodyPr/>
                    <a:lstStyle/>
                    <a:p>
                      <a:r>
                        <a:rPr lang="en-CA" sz="1700" dirty="0">
                          <a:effectLst/>
                          <a:latin typeface="Abadi" panose="020B0604020104020204" pitchFamily="34" charset="0"/>
                        </a:rPr>
                        <a:t>F9 B5 B1049.7</a:t>
                      </a:r>
                    </a:p>
                  </a:txBody>
                  <a:tcPr marL="72765" marR="72765" marT="36382" marB="36382" anchor="ctr">
                    <a:lnL>
                      <a:noFill/>
                    </a:lnL>
                    <a:lnR>
                      <a:noFill/>
                    </a:lnR>
                    <a:lnT>
                      <a:noFill/>
                    </a:lnT>
                    <a:lnB>
                      <a:noFill/>
                    </a:lnB>
                    <a:noFill/>
                  </a:tcPr>
                </a:tc>
                <a:extLst>
                  <a:ext uri="{0D108BD9-81ED-4DB2-BD59-A6C34878D82A}">
                    <a16:rowId xmlns:a16="http://schemas.microsoft.com/office/drawing/2014/main" val="17141864"/>
                  </a:ext>
                </a:extLst>
              </a:tr>
            </a:tbl>
          </a:graphicData>
        </a:graphic>
      </p:graphicFrame>
      <p:sp>
        <p:nvSpPr>
          <p:cNvPr id="6" name="TextBox 5">
            <a:extLst>
              <a:ext uri="{FF2B5EF4-FFF2-40B4-BE49-F238E27FC236}">
                <a16:creationId xmlns:a16="http://schemas.microsoft.com/office/drawing/2014/main" id="{0D8B2C97-6787-E7B6-1E7D-6440F1A82B95}"/>
              </a:ext>
            </a:extLst>
          </p:cNvPr>
          <p:cNvSpPr txBox="1"/>
          <p:nvPr/>
        </p:nvSpPr>
        <p:spPr>
          <a:xfrm>
            <a:off x="4882896" y="1380967"/>
            <a:ext cx="6885432" cy="4644606"/>
          </a:xfrm>
          <a:prstGeom prst="rect">
            <a:avLst/>
          </a:prstGeom>
          <a:noFill/>
        </p:spPr>
        <p:txBody>
          <a:bodyPr wrap="square" rtlCol="0">
            <a:spAutoFit/>
          </a:bodyPr>
          <a:lstStyle/>
          <a:p>
            <a:r>
              <a:rPr lang="en-CA" dirty="0">
                <a:latin typeface="Abadi" panose="020B0604020104020204" pitchFamily="34" charset="0"/>
              </a:rPr>
              <a:t>The following query retrieves the distinct booster versions that carried the maximum payload mass from the `SPACEXTBL` table. </a:t>
            </a:r>
          </a:p>
          <a:p>
            <a:br>
              <a:rPr lang="en-CA" dirty="0">
                <a:latin typeface="Abadi" panose="020B0604020104020204" pitchFamily="34" charset="0"/>
              </a:rPr>
            </a:br>
            <a:r>
              <a:rPr lang="en-CA" dirty="0">
                <a:latin typeface="Abadi" panose="020B0604020104020204" pitchFamily="34" charset="0"/>
              </a:rPr>
              <a:t>- The inner query (`SELECT MAX(PAYLOAD_MASS__KG_) FROM SPACEXTBL`) finds the maximum payload mass in the table.</a:t>
            </a:r>
          </a:p>
          <a:p>
            <a:r>
              <a:rPr lang="en-CA" dirty="0">
                <a:latin typeface="Abadi" panose="020B0604020104020204" pitchFamily="34" charset="0"/>
              </a:rPr>
              <a:t>- The outer query filters rows where the payload mass matches this maximum value and selects the distinct booster versions associated with those rows.</a:t>
            </a:r>
          </a:p>
          <a:p>
            <a:endParaRPr lang="en-CA" dirty="0">
              <a:latin typeface="Abadi" panose="020B0604020104020204" pitchFamily="34" charset="0"/>
            </a:endParaRPr>
          </a:p>
          <a:p>
            <a:r>
              <a:rPr lang="en-CA" i="1" dirty="0">
                <a:latin typeface="Abadi" panose="020B0604020104020204" pitchFamily="34" charset="0"/>
              </a:rPr>
              <a:t>%%</a:t>
            </a:r>
            <a:r>
              <a:rPr lang="en-CA" i="1" dirty="0" err="1">
                <a:latin typeface="Abadi" panose="020B0604020104020204" pitchFamily="34" charset="0"/>
              </a:rPr>
              <a:t>sql</a:t>
            </a:r>
            <a:endParaRPr lang="en-CA" i="1" dirty="0">
              <a:latin typeface="Abadi" panose="020B0604020104020204" pitchFamily="34" charset="0"/>
            </a:endParaRPr>
          </a:p>
          <a:p>
            <a:r>
              <a:rPr lang="en-CA" i="1" dirty="0">
                <a:latin typeface="Abadi" panose="020B0604020104020204" pitchFamily="34" charset="0"/>
              </a:rPr>
              <a:t>SELECT DISTINCT BOOSTER_VERSION</a:t>
            </a:r>
          </a:p>
          <a:p>
            <a:r>
              <a:rPr lang="en-CA" i="1" dirty="0">
                <a:latin typeface="Abadi" panose="020B0604020104020204" pitchFamily="34" charset="0"/>
              </a:rPr>
              <a:t>FROM SPACEXTBL</a:t>
            </a:r>
          </a:p>
          <a:p>
            <a:r>
              <a:rPr lang="en-CA" i="1" dirty="0">
                <a:latin typeface="Abadi" panose="020B0604020104020204" pitchFamily="34" charset="0"/>
              </a:rPr>
              <a:t>WHERE PAYLOAD_MASS__KG_ = (</a:t>
            </a:r>
          </a:p>
          <a:p>
            <a:r>
              <a:rPr lang="en-CA" i="1" dirty="0">
                <a:latin typeface="Abadi" panose="020B0604020104020204" pitchFamily="34" charset="0"/>
              </a:rPr>
              <a:t>SELECT MAX(PAYLOAD_MASS__KG_)</a:t>
            </a:r>
          </a:p>
          <a:p>
            <a:r>
              <a:rPr lang="en-CA" i="1" dirty="0">
                <a:latin typeface="Abadi" panose="020B0604020104020204" pitchFamily="34" charset="0"/>
              </a:rPr>
              <a:t>FROM SPACEXTBL);</a:t>
            </a:r>
          </a:p>
          <a:p>
            <a:endParaRPr lang="en-US" dirty="0">
              <a:latin typeface="Abadi" panose="020B0604020104020204" pitchFamily="34" charset="0"/>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79867" y="1299845"/>
            <a:ext cx="10995269" cy="656971"/>
          </a:xfrm>
          <a:prstGeom prst="rect">
            <a:avLst/>
          </a:prstGeom>
        </p:spPr>
        <p:txBody>
          <a:bodyPr lIns="91440" tIns="45720" rIns="91440" bIns="45720" anchor="t">
            <a:normAutofit/>
          </a:bodyPr>
          <a:lstStyle/>
          <a:p>
            <a:pPr marL="0" indent="0">
              <a:lnSpc>
                <a:spcPct val="100000"/>
              </a:lnSpc>
              <a:spcBef>
                <a:spcPts val="1400"/>
              </a:spcBef>
              <a:buNone/>
            </a:pPr>
            <a:r>
              <a:rPr lang="en-US" sz="1800" dirty="0">
                <a:solidFill>
                  <a:schemeClr val="accent3">
                    <a:lumMod val="25000"/>
                  </a:schemeClr>
                </a:solidFill>
                <a:latin typeface="Abadi"/>
              </a:rPr>
              <a:t>Below are the failed </a:t>
            </a:r>
            <a:r>
              <a:rPr lang="en-US" sz="1800" dirty="0" err="1">
                <a:solidFill>
                  <a:schemeClr val="accent3">
                    <a:lumMod val="25000"/>
                  </a:schemeClr>
                </a:solidFill>
                <a:latin typeface="Abadi"/>
              </a:rPr>
              <a:t>landing_outcomes</a:t>
            </a:r>
            <a:r>
              <a:rPr lang="en-US" sz="1800" dirty="0">
                <a:solidFill>
                  <a:schemeClr val="accent3">
                    <a:lumMod val="25000"/>
                  </a:schemeClr>
                </a:solidFill>
                <a:latin typeface="Abadi"/>
              </a:rPr>
              <a:t> in drone ship, their booster versions, and launch site names for in year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TextBox 1">
            <a:extLst>
              <a:ext uri="{FF2B5EF4-FFF2-40B4-BE49-F238E27FC236}">
                <a16:creationId xmlns:a16="http://schemas.microsoft.com/office/drawing/2014/main" id="{5F66D9A1-47DF-E0A0-66E3-FB445EEA47CF}"/>
              </a:ext>
            </a:extLst>
          </p:cNvPr>
          <p:cNvSpPr txBox="1"/>
          <p:nvPr/>
        </p:nvSpPr>
        <p:spPr>
          <a:xfrm>
            <a:off x="379867" y="2942546"/>
            <a:ext cx="11269588" cy="3970318"/>
          </a:xfrm>
          <a:prstGeom prst="rect">
            <a:avLst/>
          </a:prstGeom>
          <a:noFill/>
        </p:spPr>
        <p:txBody>
          <a:bodyPr wrap="square" rtlCol="0">
            <a:spAutoFit/>
          </a:bodyPr>
          <a:lstStyle/>
          <a:p>
            <a:r>
              <a:rPr lang="en-CA" dirty="0">
                <a:latin typeface="Abadi" panose="020B0604020104020204" pitchFamily="34" charset="0"/>
              </a:rPr>
              <a:t>The following SQL query retrieves specific columns (`LANDING_OUTCOME`, `BOOSTER_VERSION`, and `LAUNCH_SITE`) from the `SPACEXTBL` table. It filters the results to include only rows where:</a:t>
            </a:r>
          </a:p>
          <a:p>
            <a:pPr marL="285750" indent="-285750">
              <a:buFont typeface="Arial" panose="020B0604020202020204" pitchFamily="34" charset="0"/>
              <a:buChar char="•"/>
            </a:pPr>
            <a:r>
              <a:rPr lang="en-CA" dirty="0">
                <a:latin typeface="Abadi" panose="020B0604020104020204" pitchFamily="34" charset="0"/>
              </a:rPr>
              <a:t>The `LANDING_OUTCOME` is `'Failure (drone ship)'`.</a:t>
            </a:r>
          </a:p>
          <a:p>
            <a:pPr marL="285750" indent="-285750">
              <a:buFont typeface="Arial" panose="020B0604020202020204" pitchFamily="34" charset="0"/>
              <a:buChar char="•"/>
            </a:pPr>
            <a:r>
              <a:rPr lang="en-CA" dirty="0">
                <a:latin typeface="Abadi" panose="020B0604020104020204" pitchFamily="34" charset="0"/>
              </a:rPr>
              <a:t>The year extracted from the `DATE` column is `'2015'` (using the `</a:t>
            </a:r>
            <a:r>
              <a:rPr lang="en-CA" dirty="0" err="1">
                <a:latin typeface="Abadi" panose="020B0604020104020204" pitchFamily="34" charset="0"/>
              </a:rPr>
              <a:t>strftime</a:t>
            </a:r>
            <a:r>
              <a:rPr lang="en-CA" dirty="0">
                <a:latin typeface="Abadi" panose="020B0604020104020204" pitchFamily="34" charset="0"/>
              </a:rPr>
              <a:t>('%Y', DATE)` function to extract the year).</a:t>
            </a:r>
          </a:p>
          <a:p>
            <a:r>
              <a:rPr lang="en-CA" dirty="0">
                <a:latin typeface="Abadi" panose="020B0604020104020204" pitchFamily="34" charset="0"/>
              </a:rPr>
              <a:t>The query essentially lists all failed drone ship landings in 2015, along with the associated booster versions and launch sites.</a:t>
            </a:r>
          </a:p>
          <a:p>
            <a:br>
              <a:rPr lang="en-CA" dirty="0">
                <a:latin typeface="Abadi" panose="020B0604020104020204" pitchFamily="34" charset="0"/>
              </a:rPr>
            </a:br>
            <a:r>
              <a:rPr lang="en-CA" i="1" dirty="0">
                <a:latin typeface="Abadi" panose="020B0604020104020204" pitchFamily="34" charset="0"/>
              </a:rPr>
              <a:t>%%</a:t>
            </a:r>
            <a:r>
              <a:rPr lang="en-CA" i="1" dirty="0" err="1">
                <a:latin typeface="Abadi" panose="020B0604020104020204" pitchFamily="34" charset="0"/>
              </a:rPr>
              <a:t>sql</a:t>
            </a:r>
            <a:endParaRPr lang="en-CA" i="1" dirty="0">
              <a:latin typeface="Abadi" panose="020B0604020104020204" pitchFamily="34" charset="0"/>
            </a:endParaRPr>
          </a:p>
          <a:p>
            <a:r>
              <a:rPr lang="en-CA" i="1" dirty="0">
                <a:latin typeface="Abadi" panose="020B0604020104020204" pitchFamily="34" charset="0"/>
              </a:rPr>
              <a:t>SELECT LANDING_OUTCOME, BOOSTER_VERSION, LAUNCH_SITE</a:t>
            </a:r>
          </a:p>
          <a:p>
            <a:r>
              <a:rPr lang="en-CA" i="1" dirty="0">
                <a:latin typeface="Abadi" panose="020B0604020104020204" pitchFamily="34" charset="0"/>
              </a:rPr>
              <a:t>FROM SPACEXTBL</a:t>
            </a:r>
          </a:p>
          <a:p>
            <a:r>
              <a:rPr lang="en-CA" i="1" dirty="0">
                <a:latin typeface="Abadi" panose="020B0604020104020204" pitchFamily="34" charset="0"/>
              </a:rPr>
              <a:t>WHERE LANDING_OUTCOME = 'Failure (drone ship)'</a:t>
            </a:r>
          </a:p>
          <a:p>
            <a:r>
              <a:rPr lang="en-CA" i="1" dirty="0">
                <a:latin typeface="Abadi" panose="020B0604020104020204" pitchFamily="34" charset="0"/>
              </a:rPr>
              <a:t>AND </a:t>
            </a:r>
            <a:r>
              <a:rPr lang="en-CA" i="1" dirty="0" err="1">
                <a:latin typeface="Abadi" panose="020B0604020104020204" pitchFamily="34" charset="0"/>
              </a:rPr>
              <a:t>strftime</a:t>
            </a:r>
            <a:r>
              <a:rPr lang="en-CA" i="1" dirty="0">
                <a:latin typeface="Abadi" panose="020B0604020104020204" pitchFamily="34" charset="0"/>
              </a:rPr>
              <a:t>('%Y', DATE) = '2015';</a:t>
            </a:r>
          </a:p>
          <a:p>
            <a:endParaRPr lang="en-US" dirty="0">
              <a:latin typeface="Abadi" panose="020B0604020104020204" pitchFamily="34" charset="0"/>
            </a:endParaRPr>
          </a:p>
        </p:txBody>
      </p:sp>
      <p:graphicFrame>
        <p:nvGraphicFramePr>
          <p:cNvPr id="6" name="Table 5">
            <a:extLst>
              <a:ext uri="{FF2B5EF4-FFF2-40B4-BE49-F238E27FC236}">
                <a16:creationId xmlns:a16="http://schemas.microsoft.com/office/drawing/2014/main" id="{9B8FFC8C-AD48-DBB4-8666-121468403D7E}"/>
              </a:ext>
            </a:extLst>
          </p:cNvPr>
          <p:cNvGraphicFramePr>
            <a:graphicFrameLocks noGrp="1"/>
          </p:cNvGraphicFramePr>
          <p:nvPr>
            <p:extLst>
              <p:ext uri="{D42A27DB-BD31-4B8C-83A1-F6EECF244321}">
                <p14:modId xmlns:p14="http://schemas.microsoft.com/office/powerpoint/2010/main" val="3857892282"/>
              </p:ext>
            </p:extLst>
          </p:nvPr>
        </p:nvGraphicFramePr>
        <p:xfrm>
          <a:off x="554736" y="1902937"/>
          <a:ext cx="10515600" cy="960120"/>
        </p:xfrm>
        <a:graphic>
          <a:graphicData uri="http://schemas.openxmlformats.org/drawingml/2006/table">
            <a:tbl>
              <a:tblPr/>
              <a:tblGrid>
                <a:gridCol w="3505200">
                  <a:extLst>
                    <a:ext uri="{9D8B030D-6E8A-4147-A177-3AD203B41FA5}">
                      <a16:colId xmlns:a16="http://schemas.microsoft.com/office/drawing/2014/main" val="1033242641"/>
                    </a:ext>
                  </a:extLst>
                </a:gridCol>
                <a:gridCol w="3505200">
                  <a:extLst>
                    <a:ext uri="{9D8B030D-6E8A-4147-A177-3AD203B41FA5}">
                      <a16:colId xmlns:a16="http://schemas.microsoft.com/office/drawing/2014/main" val="2110757006"/>
                    </a:ext>
                  </a:extLst>
                </a:gridCol>
                <a:gridCol w="3505200">
                  <a:extLst>
                    <a:ext uri="{9D8B030D-6E8A-4147-A177-3AD203B41FA5}">
                      <a16:colId xmlns:a16="http://schemas.microsoft.com/office/drawing/2014/main" val="198129685"/>
                    </a:ext>
                  </a:extLst>
                </a:gridCol>
              </a:tblGrid>
              <a:tr h="270944">
                <a:tc>
                  <a:txBody>
                    <a:bodyPr/>
                    <a:lstStyle/>
                    <a:p>
                      <a:pPr algn="l" fontAlgn="ctr"/>
                      <a:r>
                        <a:rPr lang="en-CA" sz="1600" dirty="0" err="1">
                          <a:effectLst/>
                          <a:latin typeface="Abadi" panose="020B0604020104020204" pitchFamily="34" charset="0"/>
                        </a:rPr>
                        <a:t>Landing_Outcome</a:t>
                      </a:r>
                      <a:endParaRPr lang="en-CA" sz="1600" dirty="0">
                        <a:effectLst/>
                        <a:latin typeface="Abadi" panose="020B0604020104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CA" sz="1600">
                          <a:effectLst/>
                          <a:latin typeface="Abadi" panose="020B0604020104020204" pitchFamily="34" charset="0"/>
                        </a:rPr>
                        <a:t>Booster_Version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CA" sz="1600">
                          <a:effectLst/>
                          <a:latin typeface="Abadi" panose="020B0604020104020204" pitchFamily="34" charset="0"/>
                        </a:rPr>
                        <a:t>Launch_Site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85371833"/>
                  </a:ext>
                </a:extLst>
              </a:tr>
              <a:tr h="270944">
                <a:tc>
                  <a:txBody>
                    <a:bodyPr/>
                    <a:lstStyle/>
                    <a:p>
                      <a:pPr algn="l"/>
                      <a:r>
                        <a:rPr lang="en-CA" sz="1600" dirty="0">
                          <a:effectLst/>
                          <a:latin typeface="Abadi" panose="020B0604020104020204" pitchFamily="34" charset="0"/>
                        </a:rPr>
                        <a:t>Failure (drone ship)</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F9 v1.1 B1012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CCAFS LC-40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07316654"/>
                  </a:ext>
                </a:extLst>
              </a:tr>
              <a:tr h="270944">
                <a:tc>
                  <a:txBody>
                    <a:bodyPr/>
                    <a:lstStyle/>
                    <a:p>
                      <a:pPr algn="l"/>
                      <a:r>
                        <a:rPr lang="en-CA" sz="1600">
                          <a:effectLst/>
                          <a:latin typeface="Abadi" panose="020B0604020104020204" pitchFamily="34" charset="0"/>
                        </a:rPr>
                        <a:t>Failure (drone ship)</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F9 v1.1 B1015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dirty="0">
                          <a:effectLst/>
                          <a:latin typeface="Abadi" panose="020B0604020104020204" pitchFamily="34" charset="0"/>
                        </a:rPr>
                        <a:t>CCAFS LC-40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74580240"/>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57947" y="1380967"/>
            <a:ext cx="4432926" cy="1407953"/>
          </a:xfrm>
          <a:prstGeom prst="rect">
            <a:avLst/>
          </a:prstGeom>
        </p:spPr>
        <p:txBody>
          <a:bodyPr lIns="91440" tIns="45720" rIns="91440" bIns="45720" anchor="t"/>
          <a:lstStyle/>
          <a:p>
            <a:pPr marL="0" indent="0">
              <a:lnSpc>
                <a:spcPct val="100000"/>
              </a:lnSpc>
              <a:spcBef>
                <a:spcPts val="1400"/>
              </a:spcBef>
              <a:buNone/>
            </a:pPr>
            <a:r>
              <a:rPr lang="en-US" sz="1800" dirty="0">
                <a:solidFill>
                  <a:schemeClr val="accent3">
                    <a:lumMod val="25000"/>
                  </a:schemeClr>
                </a:solidFill>
                <a:latin typeface="Abadi"/>
              </a:rPr>
              <a:t>The table below ranks the count of landing outcomes (such as Failure (drone ship) or Success (ground pad)) between the date 2010-06-04 and 2017-03-20,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8" name="Table 7">
            <a:extLst>
              <a:ext uri="{FF2B5EF4-FFF2-40B4-BE49-F238E27FC236}">
                <a16:creationId xmlns:a16="http://schemas.microsoft.com/office/drawing/2014/main" id="{ECA445FC-FDF3-9B74-03B2-8C301414F1AF}"/>
              </a:ext>
            </a:extLst>
          </p:cNvPr>
          <p:cNvGraphicFramePr>
            <a:graphicFrameLocks noGrp="1"/>
          </p:cNvGraphicFramePr>
          <p:nvPr>
            <p:extLst>
              <p:ext uri="{D42A27DB-BD31-4B8C-83A1-F6EECF244321}">
                <p14:modId xmlns:p14="http://schemas.microsoft.com/office/powerpoint/2010/main" val="2120536022"/>
              </p:ext>
            </p:extLst>
          </p:nvPr>
        </p:nvGraphicFramePr>
        <p:xfrm>
          <a:off x="330108" y="2948940"/>
          <a:ext cx="4360764" cy="2880360"/>
        </p:xfrm>
        <a:graphic>
          <a:graphicData uri="http://schemas.openxmlformats.org/drawingml/2006/table">
            <a:tbl>
              <a:tblPr/>
              <a:tblGrid>
                <a:gridCol w="2180382">
                  <a:extLst>
                    <a:ext uri="{9D8B030D-6E8A-4147-A177-3AD203B41FA5}">
                      <a16:colId xmlns:a16="http://schemas.microsoft.com/office/drawing/2014/main" val="509848432"/>
                    </a:ext>
                  </a:extLst>
                </a:gridCol>
                <a:gridCol w="2180382">
                  <a:extLst>
                    <a:ext uri="{9D8B030D-6E8A-4147-A177-3AD203B41FA5}">
                      <a16:colId xmlns:a16="http://schemas.microsoft.com/office/drawing/2014/main" val="573011467"/>
                    </a:ext>
                  </a:extLst>
                </a:gridCol>
              </a:tblGrid>
              <a:tr h="190389">
                <a:tc>
                  <a:txBody>
                    <a:bodyPr/>
                    <a:lstStyle/>
                    <a:p>
                      <a:pPr algn="l" fontAlgn="ctr"/>
                      <a:r>
                        <a:rPr lang="en-CA" sz="1600" dirty="0" err="1">
                          <a:effectLst/>
                          <a:latin typeface="Abadi" panose="020B0604020104020204" pitchFamily="34" charset="0"/>
                        </a:rPr>
                        <a:t>Landing_Outcome</a:t>
                      </a:r>
                      <a:endParaRPr lang="en-CA" sz="1600" dirty="0">
                        <a:effectLst/>
                        <a:latin typeface="Abadi" panose="020B0604020104020204" pitchFamily="34" charset="0"/>
                      </a:endParaRP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ctr"/>
                      <a:r>
                        <a:rPr lang="en-CA" sz="1600">
                          <a:effectLst/>
                          <a:latin typeface="Abadi" panose="020B0604020104020204" pitchFamily="34" charset="0"/>
                        </a:rPr>
                        <a:t>TOTAL_NUMBER</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74580495"/>
                  </a:ext>
                </a:extLst>
              </a:tr>
              <a:tr h="190389">
                <a:tc>
                  <a:txBody>
                    <a:bodyPr/>
                    <a:lstStyle/>
                    <a:p>
                      <a:pPr algn="l"/>
                      <a:r>
                        <a:rPr lang="en-CA" sz="1600">
                          <a:effectLst/>
                          <a:latin typeface="Abadi" panose="020B0604020104020204" pitchFamily="34" charset="0"/>
                        </a:rPr>
                        <a:t>No attempt</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10</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68846449"/>
                  </a:ext>
                </a:extLst>
              </a:tr>
              <a:tr h="190389">
                <a:tc>
                  <a:txBody>
                    <a:bodyPr/>
                    <a:lstStyle/>
                    <a:p>
                      <a:pPr algn="l"/>
                      <a:r>
                        <a:rPr lang="en-CA" sz="1600">
                          <a:effectLst/>
                          <a:latin typeface="Abadi" panose="020B0604020104020204" pitchFamily="34" charset="0"/>
                        </a:rPr>
                        <a:t>Success (drone ship)</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51011060"/>
                  </a:ext>
                </a:extLst>
              </a:tr>
              <a:tr h="190389">
                <a:tc>
                  <a:txBody>
                    <a:bodyPr/>
                    <a:lstStyle/>
                    <a:p>
                      <a:pPr algn="l"/>
                      <a:r>
                        <a:rPr lang="en-CA" sz="1600">
                          <a:effectLst/>
                          <a:latin typeface="Abadi" panose="020B0604020104020204" pitchFamily="34" charset="0"/>
                        </a:rPr>
                        <a:t>Failure (drone ship)</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5</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00133700"/>
                  </a:ext>
                </a:extLst>
              </a:tr>
              <a:tr h="190389">
                <a:tc>
                  <a:txBody>
                    <a:bodyPr/>
                    <a:lstStyle/>
                    <a:p>
                      <a:pPr algn="l"/>
                      <a:r>
                        <a:rPr lang="en-CA" sz="1600">
                          <a:effectLst/>
                          <a:latin typeface="Abadi" panose="020B0604020104020204" pitchFamily="34" charset="0"/>
                        </a:rPr>
                        <a:t>Success (ground pad)</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0510055"/>
                  </a:ext>
                </a:extLst>
              </a:tr>
              <a:tr h="190389">
                <a:tc>
                  <a:txBody>
                    <a:bodyPr/>
                    <a:lstStyle/>
                    <a:p>
                      <a:pPr algn="l"/>
                      <a:r>
                        <a:rPr lang="en-CA" sz="1600">
                          <a:effectLst/>
                          <a:latin typeface="Abadi" panose="020B0604020104020204" pitchFamily="34" charset="0"/>
                        </a:rPr>
                        <a:t>Controlled (ocean)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3</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9538310"/>
                  </a:ext>
                </a:extLst>
              </a:tr>
              <a:tr h="190389">
                <a:tc>
                  <a:txBody>
                    <a:bodyPr/>
                    <a:lstStyle/>
                    <a:p>
                      <a:pPr algn="l"/>
                      <a:r>
                        <a:rPr lang="en-CA" sz="1600">
                          <a:effectLst/>
                          <a:latin typeface="Abadi" panose="020B0604020104020204" pitchFamily="34" charset="0"/>
                        </a:rPr>
                        <a:t>Uncontrolled (ocean)</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64247920"/>
                  </a:ext>
                </a:extLst>
              </a:tr>
              <a:tr h="190389">
                <a:tc>
                  <a:txBody>
                    <a:bodyPr/>
                    <a:lstStyle/>
                    <a:p>
                      <a:pPr algn="l"/>
                      <a:r>
                        <a:rPr lang="en-CA" sz="1600">
                          <a:effectLst/>
                          <a:latin typeface="Abadi" panose="020B0604020104020204" pitchFamily="34" charset="0"/>
                        </a:rPr>
                        <a:t>Failure (parachute)</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a:effectLst/>
                          <a:latin typeface="Abadi" panose="020B0604020104020204" pitchFamily="34" charset="0"/>
                        </a:rPr>
                        <a:t>2</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47793684"/>
                  </a:ext>
                </a:extLst>
              </a:tr>
              <a:tr h="190389">
                <a:tc>
                  <a:txBody>
                    <a:bodyPr/>
                    <a:lstStyle/>
                    <a:p>
                      <a:pPr algn="l"/>
                      <a:r>
                        <a:rPr lang="en-CA" sz="1600">
                          <a:effectLst/>
                          <a:latin typeface="Abadi" panose="020B0604020104020204" pitchFamily="34" charset="0"/>
                        </a:rPr>
                        <a:t>Precluded (drone ship)</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CA" sz="1600" dirty="0">
                          <a:effectLst/>
                          <a:latin typeface="Abadi" panose="020B0604020104020204" pitchFamily="34" charset="0"/>
                        </a:rPr>
                        <a:t>1</a:t>
                      </a:r>
                    </a:p>
                  </a:txBody>
                  <a:tcPr marL="76200" marR="76200" marT="38100" marB="381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73698551"/>
                  </a:ext>
                </a:extLst>
              </a:tr>
            </a:tbl>
          </a:graphicData>
        </a:graphic>
      </p:graphicFrame>
      <p:sp>
        <p:nvSpPr>
          <p:cNvPr id="9" name="TextBox 8">
            <a:extLst>
              <a:ext uri="{FF2B5EF4-FFF2-40B4-BE49-F238E27FC236}">
                <a16:creationId xmlns:a16="http://schemas.microsoft.com/office/drawing/2014/main" id="{E8FA2271-D55F-8BC8-985D-9924FEBFF891}"/>
              </a:ext>
            </a:extLst>
          </p:cNvPr>
          <p:cNvSpPr txBox="1"/>
          <p:nvPr/>
        </p:nvSpPr>
        <p:spPr>
          <a:xfrm>
            <a:off x="5157215" y="1471244"/>
            <a:ext cx="6776837" cy="3939540"/>
          </a:xfrm>
          <a:prstGeom prst="rect">
            <a:avLst/>
          </a:prstGeom>
          <a:noFill/>
        </p:spPr>
        <p:txBody>
          <a:bodyPr wrap="square" rtlCol="0">
            <a:spAutoFit/>
          </a:bodyPr>
          <a:lstStyle/>
          <a:p>
            <a:r>
              <a:rPr lang="en-CA" dirty="0">
                <a:latin typeface="Abadi" panose="020B0604020104020204" pitchFamily="34" charset="0"/>
              </a:rPr>
              <a:t>The following query retrieves the count of each unique LANDING_OUTCOME for SpaceX missions that occurred between the dates '2010-06-04' and '2017-03-20'. It groups the results by LANDING_OUTCOME, calculates the total count for each outcome, and orders the results in descending order of the count.</a:t>
            </a:r>
          </a:p>
          <a:p>
            <a:endParaRPr lang="en-CA" i="1" dirty="0">
              <a:latin typeface="Abadi" panose="020B0604020104020204" pitchFamily="34" charset="0"/>
            </a:endParaRPr>
          </a:p>
          <a:p>
            <a:r>
              <a:rPr lang="en-CA" i="1" dirty="0">
                <a:latin typeface="Abadi" panose="020B0604020104020204" pitchFamily="34" charset="0"/>
              </a:rPr>
              <a:t>%%</a:t>
            </a:r>
            <a:r>
              <a:rPr lang="en-CA" i="1" dirty="0" err="1">
                <a:latin typeface="Abadi" panose="020B0604020104020204" pitchFamily="34" charset="0"/>
              </a:rPr>
              <a:t>sql</a:t>
            </a:r>
            <a:endParaRPr lang="en-CA" i="1" dirty="0">
              <a:latin typeface="Abadi" panose="020B0604020104020204" pitchFamily="34" charset="0"/>
            </a:endParaRPr>
          </a:p>
          <a:p>
            <a:r>
              <a:rPr lang="en-CA" i="1" dirty="0">
                <a:latin typeface="Abadi" panose="020B0604020104020204" pitchFamily="34" charset="0"/>
              </a:rPr>
              <a:t>SELECT LANDING_OUTCOME, COUNT(LANDING_OUTCOME) AS TOTAL_NUMBER</a:t>
            </a:r>
          </a:p>
          <a:p>
            <a:r>
              <a:rPr lang="en-CA" i="1" dirty="0">
                <a:latin typeface="Abadi" panose="020B0604020104020204" pitchFamily="34" charset="0"/>
              </a:rPr>
              <a:t>FROM SPACEXTBL</a:t>
            </a:r>
          </a:p>
          <a:p>
            <a:r>
              <a:rPr lang="en-CA" i="1" dirty="0">
                <a:latin typeface="Abadi" panose="020B0604020104020204" pitchFamily="34" charset="0"/>
              </a:rPr>
              <a:t>WHERE DATE BETWEEN '2010-06-04' AND '2017-03-20'</a:t>
            </a:r>
          </a:p>
          <a:p>
            <a:r>
              <a:rPr lang="en-CA" i="1" dirty="0">
                <a:latin typeface="Abadi" panose="020B0604020104020204" pitchFamily="34" charset="0"/>
              </a:rPr>
              <a:t>GROUP BY LANDING_OUTCOME</a:t>
            </a:r>
          </a:p>
          <a:p>
            <a:r>
              <a:rPr lang="en-CA" i="1" dirty="0">
                <a:latin typeface="Abadi" panose="020B0604020104020204" pitchFamily="34" charset="0"/>
              </a:rPr>
              <a:t>ORDER BY TOTAL_NUMBER DESC</a:t>
            </a:r>
          </a:p>
          <a:p>
            <a:endParaRPr lang="en-US" sz="1600" dirty="0">
              <a:latin typeface="Abadi" panose="020B0604020104020204" pitchFamily="34" charset="0"/>
            </a:endParaRP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2499" y="1377569"/>
            <a:ext cx="5301605" cy="5049642"/>
          </a:xfrm>
          <a:prstGeom prst="rect">
            <a:avLst/>
          </a:prstGeom>
        </p:spPr>
        <p:txBody>
          <a:bodyPr lIns="91440" tIns="45720" rIns="91440" bIns="45720" anchor="t">
            <a:normAutofit fontScale="62500" lnSpcReduction="20000"/>
          </a:bodyPr>
          <a:lstStyle/>
          <a:p>
            <a:pPr marL="0" indent="0">
              <a:buNone/>
            </a:pPr>
            <a:r>
              <a:rPr lang="en-CA" b="1" dirty="0">
                <a:latin typeface="Abadi" panose="020B0604020104020204" pitchFamily="34" charset="0"/>
              </a:rPr>
              <a:t>Key Elements:</a:t>
            </a:r>
            <a:endParaRPr lang="en-CA" dirty="0">
              <a:latin typeface="Abadi" panose="020B0604020104020204" pitchFamily="34" charset="0"/>
            </a:endParaRPr>
          </a:p>
          <a:p>
            <a:r>
              <a:rPr lang="en-CA" b="1" dirty="0">
                <a:latin typeface="Abadi" panose="020B0604020104020204" pitchFamily="34" charset="0"/>
              </a:rPr>
              <a:t>Markers</a:t>
            </a:r>
            <a:r>
              <a:rPr lang="en-CA" dirty="0">
                <a:latin typeface="Abadi" panose="020B0604020104020204" pitchFamily="34" charset="0"/>
              </a:rPr>
              <a:t> placed at the four major SpaceX launch sites:</a:t>
            </a:r>
          </a:p>
          <a:p>
            <a:pPr lvl="1"/>
            <a:r>
              <a:rPr lang="en-CA" dirty="0">
                <a:latin typeface="Abadi" panose="020B0604020104020204" pitchFamily="34" charset="0"/>
              </a:rPr>
              <a:t>KSC LC-39A (Florida)</a:t>
            </a:r>
          </a:p>
          <a:p>
            <a:pPr lvl="1"/>
            <a:r>
              <a:rPr lang="en-CA" dirty="0">
                <a:latin typeface="Abadi" panose="020B0604020104020204" pitchFamily="34" charset="0"/>
              </a:rPr>
              <a:t>CCAFS SLC-40 (Florida)</a:t>
            </a:r>
          </a:p>
          <a:p>
            <a:pPr lvl="1"/>
            <a:r>
              <a:rPr lang="en-CA" dirty="0">
                <a:latin typeface="Abadi" panose="020B0604020104020204" pitchFamily="34" charset="0"/>
              </a:rPr>
              <a:t>VAFB SLC-4E (California)</a:t>
            </a:r>
          </a:p>
          <a:p>
            <a:pPr lvl="1"/>
            <a:r>
              <a:rPr lang="en-CA" dirty="0">
                <a:latin typeface="Abadi" panose="020B0604020104020204" pitchFamily="34" charset="0"/>
              </a:rPr>
              <a:t>SpaceX LC-4 (Texas)</a:t>
            </a:r>
          </a:p>
          <a:p>
            <a:r>
              <a:rPr lang="en-CA" b="1" dirty="0">
                <a:latin typeface="Abadi" panose="020B0604020104020204" pitchFamily="34" charset="0"/>
              </a:rPr>
              <a:t>Popups</a:t>
            </a:r>
            <a:r>
              <a:rPr lang="en-CA" dirty="0">
                <a:latin typeface="Abadi" panose="020B0604020104020204" pitchFamily="34" charset="0"/>
              </a:rPr>
              <a:t> or labels may indicate launch site names for quick reference.</a:t>
            </a:r>
          </a:p>
          <a:p>
            <a:r>
              <a:rPr lang="en-CA" dirty="0">
                <a:latin typeface="Abadi" panose="020B0604020104020204" pitchFamily="34" charset="0"/>
              </a:rPr>
              <a:t>The </a:t>
            </a:r>
            <a:r>
              <a:rPr lang="en-CA" b="1" dirty="0">
                <a:latin typeface="Abadi" panose="020B0604020104020204" pitchFamily="34" charset="0"/>
              </a:rPr>
              <a:t>zoom level</a:t>
            </a:r>
            <a:r>
              <a:rPr lang="en-CA" dirty="0">
                <a:latin typeface="Abadi" panose="020B0604020104020204" pitchFamily="34" charset="0"/>
              </a:rPr>
              <a:t> is adjusted to capture all sites on a single world map view.</a:t>
            </a:r>
          </a:p>
          <a:p>
            <a:pPr marL="0" indent="0">
              <a:buNone/>
            </a:pPr>
            <a:r>
              <a:rPr lang="en-CA" b="1" dirty="0">
                <a:latin typeface="Abadi" panose="020B0604020104020204" pitchFamily="34" charset="0"/>
              </a:rPr>
              <a:t>Key Findings:</a:t>
            </a:r>
            <a:endParaRPr lang="en-CA" dirty="0">
              <a:latin typeface="Abadi" panose="020B0604020104020204" pitchFamily="34" charset="0"/>
            </a:endParaRPr>
          </a:p>
          <a:p>
            <a:r>
              <a:rPr lang="en-CA" dirty="0">
                <a:latin typeface="Abadi" panose="020B0604020104020204" pitchFamily="34" charset="0"/>
              </a:rPr>
              <a:t>Launch sites are </a:t>
            </a:r>
            <a:r>
              <a:rPr lang="en-CA" b="1" dirty="0">
                <a:latin typeface="Abadi" panose="020B0604020104020204" pitchFamily="34" charset="0"/>
              </a:rPr>
              <a:t>strategically located</a:t>
            </a:r>
            <a:r>
              <a:rPr lang="en-CA" dirty="0">
                <a:latin typeface="Abadi" panose="020B0604020104020204" pitchFamily="34" charset="0"/>
              </a:rPr>
              <a:t> along the U.S. coastline, likely for safety and trajectory advantages over oceans.</a:t>
            </a:r>
          </a:p>
          <a:p>
            <a:r>
              <a:rPr lang="en-CA" b="1" dirty="0">
                <a:latin typeface="Abadi" panose="020B0604020104020204" pitchFamily="34" charset="0"/>
              </a:rPr>
              <a:t>Two sites are clustered in Florida</a:t>
            </a:r>
            <a:r>
              <a:rPr lang="en-CA" dirty="0">
                <a:latin typeface="Abadi" panose="020B0604020104020204" pitchFamily="34" charset="0"/>
              </a:rPr>
              <a:t>, highlighting the region's importance for missions.</a:t>
            </a:r>
          </a:p>
          <a:p>
            <a:r>
              <a:rPr lang="en-CA" dirty="0">
                <a:latin typeface="Abadi" panose="020B0604020104020204" pitchFamily="34" charset="0"/>
              </a:rPr>
              <a:t>Visualizing locations globally shows </a:t>
            </a:r>
            <a:r>
              <a:rPr lang="en-CA" b="1" dirty="0">
                <a:latin typeface="Abadi" panose="020B0604020104020204" pitchFamily="34" charset="0"/>
              </a:rPr>
              <a:t>geographic distribution</a:t>
            </a:r>
            <a:r>
              <a:rPr lang="en-CA" dirty="0">
                <a:latin typeface="Abadi" panose="020B0604020104020204" pitchFamily="34" charset="0"/>
              </a:rPr>
              <a:t> and reinforces SpaceX’s preference for U.S.-based launches.</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6" name="Picture 5">
            <a:extLst>
              <a:ext uri="{FF2B5EF4-FFF2-40B4-BE49-F238E27FC236}">
                <a16:creationId xmlns:a16="http://schemas.microsoft.com/office/drawing/2014/main" id="{5CE5FEA2-D34B-1516-FE79-2C63D1996B59}"/>
              </a:ext>
            </a:extLst>
          </p:cNvPr>
          <p:cNvPicPr>
            <a:picLocks noChangeAspect="1"/>
          </p:cNvPicPr>
          <p:nvPr/>
        </p:nvPicPr>
        <p:blipFill>
          <a:blip r:embed="rId3"/>
          <a:stretch>
            <a:fillRect/>
          </a:stretch>
        </p:blipFill>
        <p:spPr>
          <a:xfrm>
            <a:off x="5293096" y="1785069"/>
            <a:ext cx="6651718" cy="3987969"/>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36611" y="1356134"/>
            <a:ext cx="6904853" cy="4870930"/>
          </a:xfrm>
          <a:prstGeom prst="rect">
            <a:avLst/>
          </a:prstGeom>
        </p:spPr>
        <p:txBody>
          <a:bodyPr lIns="91440" tIns="45720" rIns="91440" bIns="45720" anchor="t">
            <a:normAutofit fontScale="85000" lnSpcReduction="20000"/>
          </a:bodyPr>
          <a:lstStyle/>
          <a:p>
            <a:r>
              <a:rPr lang="en-CA" b="1" dirty="0">
                <a:latin typeface="Abadi" panose="020B0604020104020204" pitchFamily="34" charset="0"/>
              </a:rPr>
              <a:t>Key Elements on the Map:</a:t>
            </a:r>
            <a:endParaRPr lang="en-CA" dirty="0">
              <a:latin typeface="Abadi" panose="020B0604020104020204" pitchFamily="34" charset="0"/>
            </a:endParaRPr>
          </a:p>
          <a:p>
            <a:r>
              <a:rPr lang="en-CA" b="1" dirty="0">
                <a:latin typeface="Abadi" panose="020B0604020104020204" pitchFamily="34" charset="0"/>
              </a:rPr>
              <a:t>Color-coded markers</a:t>
            </a:r>
            <a:r>
              <a:rPr lang="en-CA" dirty="0">
                <a:latin typeface="Abadi" panose="020B0604020104020204" pitchFamily="34" charset="0"/>
              </a:rPr>
              <a:t> represent launch outcomes:</a:t>
            </a:r>
          </a:p>
          <a:p>
            <a:pPr lvl="1"/>
            <a:r>
              <a:rPr lang="en-CA" dirty="0">
                <a:latin typeface="Abadi" panose="020B0604020104020204" pitchFamily="34" charset="0"/>
              </a:rPr>
              <a:t> </a:t>
            </a:r>
            <a:r>
              <a:rPr lang="en-CA" b="1" dirty="0">
                <a:latin typeface="Abadi" panose="020B0604020104020204" pitchFamily="34" charset="0"/>
              </a:rPr>
              <a:t>Green</a:t>
            </a:r>
            <a:r>
              <a:rPr lang="en-CA" dirty="0">
                <a:latin typeface="Abadi" panose="020B0604020104020204" pitchFamily="34" charset="0"/>
              </a:rPr>
              <a:t> for successful launches (class = 1)</a:t>
            </a:r>
          </a:p>
          <a:p>
            <a:pPr lvl="1"/>
            <a:r>
              <a:rPr lang="en-CA" dirty="0">
                <a:latin typeface="Abadi" panose="020B0604020104020204" pitchFamily="34" charset="0"/>
              </a:rPr>
              <a:t> </a:t>
            </a:r>
            <a:r>
              <a:rPr lang="en-CA" b="1" dirty="0">
                <a:latin typeface="Abadi" panose="020B0604020104020204" pitchFamily="34" charset="0"/>
              </a:rPr>
              <a:t>Red</a:t>
            </a:r>
            <a:r>
              <a:rPr lang="en-CA" dirty="0">
                <a:latin typeface="Abadi" panose="020B0604020104020204" pitchFamily="34" charset="0"/>
              </a:rPr>
              <a:t> for failed launches (class = 0)</a:t>
            </a:r>
          </a:p>
          <a:p>
            <a:r>
              <a:rPr lang="en-CA" dirty="0">
                <a:latin typeface="Abadi" panose="020B0604020104020204" pitchFamily="34" charset="0"/>
              </a:rPr>
              <a:t>Each marker is </a:t>
            </a:r>
            <a:r>
              <a:rPr lang="en-CA" b="1" dirty="0">
                <a:latin typeface="Abadi" panose="020B0604020104020204" pitchFamily="34" charset="0"/>
              </a:rPr>
              <a:t>placed at the corresponding launch site’s coordinates</a:t>
            </a:r>
            <a:r>
              <a:rPr lang="en-CA" dirty="0">
                <a:latin typeface="Abadi" panose="020B0604020104020204" pitchFamily="34" charset="0"/>
              </a:rPr>
              <a:t> for each recorded launch.</a:t>
            </a:r>
          </a:p>
          <a:p>
            <a:r>
              <a:rPr lang="en-CA" b="1" dirty="0">
                <a:latin typeface="Abadi" panose="020B0604020104020204" pitchFamily="34" charset="0"/>
              </a:rPr>
              <a:t>Popups</a:t>
            </a:r>
            <a:r>
              <a:rPr lang="en-CA" dirty="0">
                <a:latin typeface="Abadi" panose="020B0604020104020204" pitchFamily="34" charset="0"/>
              </a:rPr>
              <a:t> or tooltips may show mission details (e.g., site name, payload, outcome).</a:t>
            </a:r>
          </a:p>
          <a:p>
            <a:pPr marL="0" indent="0">
              <a:buNone/>
            </a:pPr>
            <a:r>
              <a:rPr lang="en-CA" b="1" dirty="0">
                <a:latin typeface="Abadi" panose="020B0604020104020204" pitchFamily="34" charset="0"/>
              </a:rPr>
              <a:t>Key Findings:</a:t>
            </a:r>
            <a:endParaRPr lang="en-CA" dirty="0">
              <a:latin typeface="Abadi" panose="020B0604020104020204" pitchFamily="34" charset="0"/>
            </a:endParaRPr>
          </a:p>
          <a:p>
            <a:r>
              <a:rPr lang="en-CA" b="1" dirty="0">
                <a:latin typeface="Abadi" panose="020B0604020104020204" pitchFamily="34" charset="0"/>
              </a:rPr>
              <a:t>Most launches are successful</a:t>
            </a:r>
            <a:r>
              <a:rPr lang="en-CA" dirty="0">
                <a:latin typeface="Abadi" panose="020B0604020104020204" pitchFamily="34" charset="0"/>
              </a:rPr>
              <a:t>, indicated by the dominance of green markers.</a:t>
            </a:r>
          </a:p>
          <a:p>
            <a:r>
              <a:rPr lang="en-CA" dirty="0">
                <a:latin typeface="Abadi" panose="020B0604020104020204" pitchFamily="34" charset="0"/>
              </a:rPr>
              <a:t>A few </a:t>
            </a:r>
            <a:r>
              <a:rPr lang="en-CA" b="1" dirty="0">
                <a:latin typeface="Abadi" panose="020B0604020104020204" pitchFamily="34" charset="0"/>
              </a:rPr>
              <a:t>red markers</a:t>
            </a:r>
            <a:r>
              <a:rPr lang="en-CA" dirty="0">
                <a:latin typeface="Abadi" panose="020B0604020104020204" pitchFamily="34" charset="0"/>
              </a:rPr>
              <a:t> highlight rare failures, helping pinpoint where and how often they occur geographically.</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CA" dirty="0">
                <a:latin typeface="Abadi" panose="020B0604020104020204" pitchFamily="34" charset="0"/>
              </a:rPr>
              <a:t>Launch Outcomes by Location (Success vs Failure)</a:t>
            </a:r>
            <a:endParaRPr lang="en-US" dirty="0">
              <a:solidFill>
                <a:srgbClr val="0B49CB"/>
              </a:solidFill>
              <a:latin typeface="Abadi" panose="020B0604020104020204" pitchFamily="34" charset="0"/>
            </a:endParaRPr>
          </a:p>
        </p:txBody>
      </p:sp>
      <p:pic>
        <p:nvPicPr>
          <p:cNvPr id="2" name="Picture 1">
            <a:extLst>
              <a:ext uri="{FF2B5EF4-FFF2-40B4-BE49-F238E27FC236}">
                <a16:creationId xmlns:a16="http://schemas.microsoft.com/office/drawing/2014/main" id="{827E27FD-1379-4E77-AB71-ACD918842070}"/>
              </a:ext>
            </a:extLst>
          </p:cNvPr>
          <p:cNvPicPr>
            <a:picLocks noChangeAspect="1"/>
          </p:cNvPicPr>
          <p:nvPr/>
        </p:nvPicPr>
        <p:blipFill>
          <a:blip r:embed="rId3"/>
          <a:srcRect r="4639"/>
          <a:stretch>
            <a:fillRect/>
          </a:stretch>
        </p:blipFill>
        <p:spPr>
          <a:xfrm>
            <a:off x="6978061" y="1415760"/>
            <a:ext cx="4099504" cy="2575406"/>
          </a:xfrm>
          <a:prstGeom prst="rect">
            <a:avLst/>
          </a:prstGeom>
        </p:spPr>
      </p:pic>
      <p:pic>
        <p:nvPicPr>
          <p:cNvPr id="4" name="Picture 3">
            <a:extLst>
              <a:ext uri="{FF2B5EF4-FFF2-40B4-BE49-F238E27FC236}">
                <a16:creationId xmlns:a16="http://schemas.microsoft.com/office/drawing/2014/main" id="{E4CAFB86-1886-7884-A1BC-DAA9C0FF8E48}"/>
              </a:ext>
            </a:extLst>
          </p:cNvPr>
          <p:cNvPicPr>
            <a:picLocks noChangeAspect="1"/>
          </p:cNvPicPr>
          <p:nvPr/>
        </p:nvPicPr>
        <p:blipFill>
          <a:blip r:embed="rId4"/>
          <a:stretch>
            <a:fillRect/>
          </a:stretch>
        </p:blipFill>
        <p:spPr>
          <a:xfrm>
            <a:off x="6995159" y="4050792"/>
            <a:ext cx="4082405" cy="259650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20787" y="1270641"/>
            <a:ext cx="5466197" cy="3420231"/>
          </a:xfrm>
          <a:prstGeom prst="rect">
            <a:avLst/>
          </a:prstGeom>
        </p:spPr>
        <p:txBody>
          <a:bodyPr lIns="91440" tIns="45720" rIns="91440" bIns="45720" anchor="t">
            <a:noAutofit/>
          </a:bodyPr>
          <a:lstStyle/>
          <a:p>
            <a:pPr marL="0" indent="0">
              <a:buNone/>
            </a:pPr>
            <a:r>
              <a:rPr lang="en-CA" sz="1300" b="1" dirty="0">
                <a:latin typeface="Abadi" panose="020B0604020104020204" pitchFamily="34" charset="0"/>
              </a:rPr>
              <a:t>Important Elements on the Map:</a:t>
            </a:r>
            <a:endParaRPr lang="en-CA" sz="1300" dirty="0">
              <a:latin typeface="Abadi" panose="020B0604020104020204" pitchFamily="34" charset="0"/>
            </a:endParaRPr>
          </a:p>
          <a:p>
            <a:r>
              <a:rPr lang="en-CA" sz="1300" b="1" dirty="0">
                <a:latin typeface="Abadi" panose="020B0604020104020204" pitchFamily="34" charset="0"/>
              </a:rPr>
              <a:t>Launch Site Marker</a:t>
            </a:r>
            <a:r>
              <a:rPr lang="en-CA" sz="1300" dirty="0">
                <a:latin typeface="Abadi" panose="020B0604020104020204" pitchFamily="34" charset="0"/>
              </a:rPr>
              <a:t>: Clearly labeled marker for the selected SpaceX launch site (e.g., LC-40).</a:t>
            </a:r>
          </a:p>
          <a:p>
            <a:r>
              <a:rPr lang="en-CA" sz="1300" b="1" dirty="0">
                <a:latin typeface="Abadi" panose="020B0604020104020204" pitchFamily="34" charset="0"/>
              </a:rPr>
              <a:t>Lines with Distance Annotations</a:t>
            </a:r>
            <a:r>
              <a:rPr lang="en-CA" sz="1300" dirty="0">
                <a:latin typeface="Abadi" panose="020B0604020104020204" pitchFamily="34" charset="0"/>
              </a:rPr>
              <a:t>:</a:t>
            </a:r>
          </a:p>
          <a:p>
            <a:pPr lvl="1"/>
            <a:r>
              <a:rPr lang="en-CA" sz="1300" b="1" dirty="0">
                <a:latin typeface="Abadi" panose="020B0604020104020204" pitchFamily="34" charset="0"/>
              </a:rPr>
              <a:t>To Railway</a:t>
            </a:r>
            <a:r>
              <a:rPr lang="en-CA" sz="1300" dirty="0">
                <a:latin typeface="Abadi" panose="020B0604020104020204" pitchFamily="34" charset="0"/>
              </a:rPr>
              <a:t>: Line from the launch site to the nearest railway, showing the distance.</a:t>
            </a:r>
          </a:p>
          <a:p>
            <a:pPr lvl="1"/>
            <a:r>
              <a:rPr lang="en-CA" sz="1300" b="1" dirty="0">
                <a:latin typeface="Abadi" panose="020B0604020104020204" pitchFamily="34" charset="0"/>
              </a:rPr>
              <a:t>To Highway</a:t>
            </a:r>
            <a:r>
              <a:rPr lang="en-CA" sz="1300" dirty="0">
                <a:latin typeface="Abadi" panose="020B0604020104020204" pitchFamily="34" charset="0"/>
              </a:rPr>
              <a:t>: Line to the nearest major highway or road.</a:t>
            </a:r>
          </a:p>
          <a:p>
            <a:pPr lvl="1"/>
            <a:r>
              <a:rPr lang="en-CA" sz="1300" b="1" dirty="0">
                <a:latin typeface="Abadi" panose="020B0604020104020204" pitchFamily="34" charset="0"/>
              </a:rPr>
              <a:t>To Coastline</a:t>
            </a:r>
            <a:r>
              <a:rPr lang="en-CA" sz="1300" dirty="0">
                <a:latin typeface="Abadi" panose="020B0604020104020204" pitchFamily="34" charset="0"/>
              </a:rPr>
              <a:t>: Line to the closest point along the Atlantic coastline.</a:t>
            </a:r>
          </a:p>
          <a:p>
            <a:r>
              <a:rPr lang="en-CA" sz="1300" b="1" dirty="0">
                <a:latin typeface="Abadi" panose="020B0604020104020204" pitchFamily="34" charset="0"/>
              </a:rPr>
              <a:t>Measurement Popups</a:t>
            </a:r>
            <a:r>
              <a:rPr lang="en-CA" sz="1300" dirty="0">
                <a:latin typeface="Abadi" panose="020B0604020104020204" pitchFamily="34" charset="0"/>
              </a:rPr>
              <a:t>: Popups showing the distance in meters/kilometers for each proximity line.</a:t>
            </a:r>
          </a:p>
          <a:p>
            <a:r>
              <a:rPr lang="en-CA" sz="1300" b="1" dirty="0">
                <a:latin typeface="Abadi" panose="020B0604020104020204" pitchFamily="34" charset="0"/>
              </a:rPr>
              <a:t>Base Map Context</a:t>
            </a:r>
            <a:r>
              <a:rPr lang="en-CA" sz="1300" dirty="0">
                <a:latin typeface="Abadi" panose="020B0604020104020204" pitchFamily="34" charset="0"/>
              </a:rPr>
              <a:t>: The surrounding geography and infrastructure to show strategic placement.</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
        <p:nvSpPr>
          <p:cNvPr id="4" name="TextBox 3">
            <a:extLst>
              <a:ext uri="{FF2B5EF4-FFF2-40B4-BE49-F238E27FC236}">
                <a16:creationId xmlns:a16="http://schemas.microsoft.com/office/drawing/2014/main" id="{71017317-F8E8-A2DE-8F29-08FDFE7A80AE}"/>
              </a:ext>
            </a:extLst>
          </p:cNvPr>
          <p:cNvSpPr txBox="1"/>
          <p:nvPr/>
        </p:nvSpPr>
        <p:spPr>
          <a:xfrm>
            <a:off x="5334000" y="1389513"/>
            <a:ext cx="7179415" cy="2292935"/>
          </a:xfrm>
          <a:prstGeom prst="rect">
            <a:avLst/>
          </a:prstGeom>
          <a:noFill/>
        </p:spPr>
        <p:txBody>
          <a:bodyPr wrap="square" rtlCol="0">
            <a:spAutoFit/>
          </a:bodyPr>
          <a:lstStyle/>
          <a:p>
            <a:r>
              <a:rPr lang="en-CA" sz="1300" b="1" dirty="0">
                <a:latin typeface="Abadi" panose="020B0604020104020204" pitchFamily="34" charset="0"/>
              </a:rPr>
              <a:t>Key Findings:</a:t>
            </a:r>
            <a:endParaRPr lang="en-CA" sz="1300" dirty="0">
              <a:latin typeface="Abadi" panose="020B0604020104020204" pitchFamily="34" charset="0"/>
            </a:endParaRPr>
          </a:p>
          <a:p>
            <a:r>
              <a:rPr lang="en-CA" sz="1300" dirty="0">
                <a:latin typeface="Abadi" panose="020B0604020104020204" pitchFamily="34" charset="0"/>
              </a:rPr>
              <a:t>The </a:t>
            </a:r>
            <a:r>
              <a:rPr lang="en-CA" sz="1300" b="1" dirty="0">
                <a:latin typeface="Abadi" panose="020B0604020104020204" pitchFamily="34" charset="0"/>
              </a:rPr>
              <a:t>launch site is within close proximity</a:t>
            </a:r>
            <a:r>
              <a:rPr lang="en-CA" sz="1300" dirty="0">
                <a:latin typeface="Abadi" panose="020B0604020104020204" pitchFamily="34" charset="0"/>
              </a:rPr>
              <a:t> to major infrastructure, which is crucial for logistics, transportation of rocket components, and emergency response.</a:t>
            </a:r>
          </a:p>
          <a:p>
            <a:r>
              <a:rPr lang="en-CA" sz="1300" dirty="0">
                <a:latin typeface="Abadi" panose="020B0604020104020204" pitchFamily="34" charset="0"/>
              </a:rPr>
              <a:t>For example:</a:t>
            </a:r>
          </a:p>
          <a:p>
            <a:pPr lvl="1"/>
            <a:r>
              <a:rPr lang="en-CA" sz="1300" b="1" dirty="0">
                <a:latin typeface="Abadi" panose="020B0604020104020204" pitchFamily="34" charset="0"/>
              </a:rPr>
              <a:t>Highway</a:t>
            </a:r>
            <a:r>
              <a:rPr lang="en-CA" sz="1300" dirty="0">
                <a:latin typeface="Abadi" panose="020B0604020104020204" pitchFamily="34" charset="0"/>
              </a:rPr>
              <a:t>: ~0.66 km away – ensures easy ground transport access.</a:t>
            </a:r>
          </a:p>
          <a:p>
            <a:pPr lvl="1"/>
            <a:r>
              <a:rPr lang="en-CA" sz="1300" b="1" dirty="0">
                <a:latin typeface="Abadi" panose="020B0604020104020204" pitchFamily="34" charset="0"/>
              </a:rPr>
              <a:t>Railway</a:t>
            </a:r>
            <a:r>
              <a:rPr lang="en-CA" sz="1300" dirty="0">
                <a:latin typeface="Abadi" panose="020B0604020104020204" pitchFamily="34" charset="0"/>
              </a:rPr>
              <a:t>: ~1.28 km – may support heavy freight delivery.</a:t>
            </a:r>
          </a:p>
          <a:p>
            <a:pPr lvl="1"/>
            <a:r>
              <a:rPr lang="en-CA" sz="1300" b="1" dirty="0">
                <a:latin typeface="Abadi" panose="020B0604020104020204" pitchFamily="34" charset="0"/>
              </a:rPr>
              <a:t>City</a:t>
            </a:r>
            <a:r>
              <a:rPr lang="en-CA" sz="1300" dirty="0">
                <a:latin typeface="Abadi" panose="020B0604020104020204" pitchFamily="34" charset="0"/>
              </a:rPr>
              <a:t>: ~23.13 km from Titusville -  far away for public safety</a:t>
            </a:r>
          </a:p>
          <a:p>
            <a:pPr lvl="1"/>
            <a:r>
              <a:rPr lang="en-CA" sz="1300" dirty="0">
                <a:latin typeface="Abadi" panose="020B0604020104020204" pitchFamily="34" charset="0"/>
              </a:rPr>
              <a:t>Water: ~0.85 km from Cape Carnival -  close for launch purposes</a:t>
            </a:r>
          </a:p>
          <a:p>
            <a:r>
              <a:rPr lang="en-CA" sz="1300" dirty="0">
                <a:latin typeface="Abadi" panose="020B0604020104020204" pitchFamily="34" charset="0"/>
              </a:rPr>
              <a:t>The </a:t>
            </a:r>
            <a:r>
              <a:rPr lang="en-CA" sz="1300" b="1" dirty="0">
                <a:latin typeface="Abadi" panose="020B0604020104020204" pitchFamily="34" charset="0"/>
              </a:rPr>
              <a:t>strategic coastal location</a:t>
            </a:r>
            <a:r>
              <a:rPr lang="en-CA" sz="1300" dirty="0">
                <a:latin typeface="Abadi" panose="020B0604020104020204" pitchFamily="34" charset="0"/>
              </a:rPr>
              <a:t> minimizes population risk and supports orbital trajectory over the ocean.</a:t>
            </a:r>
          </a:p>
          <a:p>
            <a:endParaRPr lang="en-US" sz="1300" dirty="0"/>
          </a:p>
        </p:txBody>
      </p:sp>
      <p:pic>
        <p:nvPicPr>
          <p:cNvPr id="9" name="Picture 8">
            <a:extLst>
              <a:ext uri="{FF2B5EF4-FFF2-40B4-BE49-F238E27FC236}">
                <a16:creationId xmlns:a16="http://schemas.microsoft.com/office/drawing/2014/main" id="{C1B94D96-FEF9-8659-FEB8-81C83F708BE9}"/>
              </a:ext>
            </a:extLst>
          </p:cNvPr>
          <p:cNvPicPr>
            <a:picLocks noChangeAspect="1"/>
          </p:cNvPicPr>
          <p:nvPr/>
        </p:nvPicPr>
        <p:blipFill>
          <a:blip r:embed="rId3"/>
          <a:stretch>
            <a:fillRect/>
          </a:stretch>
        </p:blipFill>
        <p:spPr>
          <a:xfrm>
            <a:off x="1834896" y="4408614"/>
            <a:ext cx="7772400" cy="211974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985395" y="1403942"/>
            <a:ext cx="6837798" cy="4722538"/>
          </a:xfrm>
          <a:prstGeom prst="rect">
            <a:avLst/>
          </a:prstGeom>
        </p:spPr>
        <p:txBody>
          <a:bodyPr lIns="91440" tIns="45720" rIns="91440" bIns="45720" anchor="t">
            <a:normAutofit/>
          </a:bodyPr>
          <a:lstStyle/>
          <a:p>
            <a:pPr>
              <a:lnSpc>
                <a:spcPct val="100000"/>
              </a:lnSpc>
              <a:spcBef>
                <a:spcPts val="1400"/>
              </a:spcBef>
            </a:pP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CA" sz="1800" dirty="0">
                <a:latin typeface="Abadi" panose="020B0604020104020204" pitchFamily="34" charset="0"/>
              </a:rPr>
              <a:t>The pie chart displays the total count of successful SpaceX launches across all launch sites. Each slice corresponds to a specific launch site, and its size reflects the number of successful launches from that site. From the chart, we can see that KSC LC-39A has the highest number of successful launches, indicating it is the most reliable or frequently used launch site. This visual summary allows quick comparison of launch success across sites. The dashboard interaction enables drilling down further by selecting a specific site to view detailed success vs failure rates.</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In addition, the scatterplot below shows the relationship between payload mass and success rates for all sites and by Booster Version Category. </a:t>
            </a:r>
            <a:endParaRPr lang="en-CA" sz="18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Distribution of Successful Launches by Site</a:t>
            </a:r>
          </a:p>
        </p:txBody>
      </p:sp>
      <p:pic>
        <p:nvPicPr>
          <p:cNvPr id="4" name="Picture 3">
            <a:extLst>
              <a:ext uri="{FF2B5EF4-FFF2-40B4-BE49-F238E27FC236}">
                <a16:creationId xmlns:a16="http://schemas.microsoft.com/office/drawing/2014/main" id="{B888863A-D073-C05F-53D0-41CDF8DC2262}"/>
              </a:ext>
            </a:extLst>
          </p:cNvPr>
          <p:cNvPicPr>
            <a:picLocks noChangeAspect="1"/>
          </p:cNvPicPr>
          <p:nvPr/>
        </p:nvPicPr>
        <p:blipFill>
          <a:blip r:embed="rId3"/>
          <a:stretch>
            <a:fillRect/>
          </a:stretch>
        </p:blipFill>
        <p:spPr>
          <a:xfrm>
            <a:off x="0" y="1335024"/>
            <a:ext cx="4723826" cy="5522976"/>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37978" y="1658212"/>
            <a:ext cx="10530113" cy="1898424"/>
          </a:xfrm>
          <a:prstGeom prst="rect">
            <a:avLst/>
          </a:prstGeom>
        </p:spPr>
        <p:txBody>
          <a:bodyPr/>
          <a:lstStyle>
            <a:lvl1pPr marL="228600" indent="-228600">
              <a:lnSpc>
                <a:spcPct val="100000"/>
              </a:lnSpc>
              <a:spcBef>
                <a:spcPts val="1400"/>
              </a:spcBef>
              <a:buFont typeface="Arial" panose="020B0604020202020204" pitchFamily="34" charset="0"/>
              <a:buChar char="•"/>
              <a:defRPr sz="2200">
                <a:solidFill>
                  <a:schemeClr val="accent3">
                    <a:lumMod val="25000"/>
                  </a:schemeClr>
                </a:solidFill>
                <a:latin typeface="Abadi" panose="020B0604020104020204" pitchFamily="34"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t>Our competitor Space X is unique in the industry where it can recover and reuse one of its rockets (Falcon9) if it successfully lands. </a:t>
            </a:r>
          </a:p>
          <a:p>
            <a:r>
              <a:rPr lang="en-US" dirty="0"/>
              <a:t>Our company would like to compete with SpaceX and we’d like to determine the price of each launch. Using SpaceX’s Falcon9 data, we’re able to estimate the price of each launch along with determining if SpaceX can reuse the first stage.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647659" y="1380966"/>
            <a:ext cx="7477285" cy="5175282"/>
          </a:xfrm>
          <a:prstGeom prst="rect">
            <a:avLst/>
          </a:prstGeom>
        </p:spPr>
        <p:txBody>
          <a:bodyPr lIns="91440" tIns="45720" rIns="91440" bIns="45720" anchor="t">
            <a:normAutofit fontScale="40000" lnSpcReduction="20000"/>
          </a:bodyPr>
          <a:lstStyle/>
          <a:p>
            <a:pPr marL="0" indent="0">
              <a:buNone/>
            </a:pPr>
            <a:r>
              <a:rPr lang="en-CA" b="1" dirty="0"/>
              <a:t>Explanation of Pie Chart (for KSC LC-39A)</a:t>
            </a:r>
          </a:p>
          <a:p>
            <a:r>
              <a:rPr lang="en-CA" b="1" dirty="0"/>
              <a:t>Slices:</a:t>
            </a:r>
            <a:r>
              <a:rPr lang="en-CA" dirty="0"/>
              <a:t> The pie chart shows two slices representing:</a:t>
            </a:r>
          </a:p>
          <a:p>
            <a:pPr lvl="1"/>
            <a:r>
              <a:rPr lang="en-CA" b="1" dirty="0"/>
              <a:t>Successes (class = 1):</a:t>
            </a:r>
            <a:r>
              <a:rPr lang="en-CA" dirty="0"/>
              <a:t> Number of successful launches from KSC LC-39A.</a:t>
            </a:r>
          </a:p>
          <a:p>
            <a:pPr lvl="1"/>
            <a:r>
              <a:rPr lang="en-CA" b="1" dirty="0"/>
              <a:t>Failures (class = 0):</a:t>
            </a:r>
            <a:r>
              <a:rPr lang="en-CA" dirty="0"/>
              <a:t> Number of failed launches from KSC LC-39A.</a:t>
            </a:r>
          </a:p>
          <a:p>
            <a:r>
              <a:rPr lang="en-CA" b="1" dirty="0"/>
              <a:t>Slice size:</a:t>
            </a:r>
            <a:r>
              <a:rPr lang="en-CA" dirty="0"/>
              <a:t> Proportional to how many launches succeeded or failed at this site.</a:t>
            </a:r>
          </a:p>
          <a:p>
            <a:r>
              <a:rPr lang="en-CA" b="1" dirty="0"/>
              <a:t>Insight:</a:t>
            </a:r>
            <a:r>
              <a:rPr lang="en-CA" dirty="0"/>
              <a:t> This breakdown reveals the reliability of the KSC LC-39A launch site.</a:t>
            </a:r>
            <a:br>
              <a:rPr lang="en-CA" dirty="0"/>
            </a:br>
            <a:r>
              <a:rPr lang="en-CA" dirty="0"/>
              <a:t>For example, a larger success slice means most launches from this site succeeded, indicating high reliability.</a:t>
            </a:r>
            <a:br>
              <a:rPr lang="en-CA" dirty="0"/>
            </a:br>
            <a:r>
              <a:rPr lang="en-CA" dirty="0"/>
              <a:t>Conversely, a sizable failure slice would suggest some risk or issues with launches from this site.</a:t>
            </a:r>
          </a:p>
          <a:p>
            <a:pPr marL="0" indent="0">
              <a:buNone/>
            </a:pPr>
            <a:r>
              <a:rPr lang="en-CA" b="1" dirty="0"/>
              <a:t>Explanation of Scatter Plot (for KSC LC-39A)</a:t>
            </a:r>
          </a:p>
          <a:p>
            <a:r>
              <a:rPr lang="en-CA" b="1" dirty="0"/>
              <a:t>Axes:</a:t>
            </a:r>
            <a:endParaRPr lang="en-CA" dirty="0"/>
          </a:p>
          <a:p>
            <a:pPr lvl="1"/>
            <a:r>
              <a:rPr lang="en-CA" b="1" dirty="0"/>
              <a:t>X-axis:</a:t>
            </a:r>
            <a:r>
              <a:rPr lang="en-CA" dirty="0"/>
              <a:t> Payload Mass (kg) — shows the weight of the payload carried on the launch.</a:t>
            </a:r>
          </a:p>
          <a:p>
            <a:pPr lvl="1"/>
            <a:r>
              <a:rPr lang="en-CA" b="1" dirty="0"/>
              <a:t>Y-axis:</a:t>
            </a:r>
            <a:r>
              <a:rPr lang="en-CA" dirty="0"/>
              <a:t> Launch Success (class), where 1 means success and 0 means failure.</a:t>
            </a:r>
          </a:p>
          <a:p>
            <a:r>
              <a:rPr lang="en-CA" b="1" dirty="0"/>
              <a:t>Points:</a:t>
            </a:r>
            <a:r>
              <a:rPr lang="en-CA" dirty="0"/>
              <a:t> Each point represents a launch from KSC LC-39A within the selected payload mass range.</a:t>
            </a:r>
          </a:p>
          <a:p>
            <a:r>
              <a:rPr lang="en-CA" b="1" dirty="0"/>
              <a:t>Color:</a:t>
            </a:r>
            <a:r>
              <a:rPr lang="en-CA" dirty="0"/>
              <a:t> Points are colored by </a:t>
            </a:r>
            <a:r>
              <a:rPr lang="en-CA" b="1" dirty="0"/>
              <a:t>Booster Version Category</a:t>
            </a:r>
            <a:r>
              <a:rPr lang="en-CA" dirty="0"/>
              <a:t>, helping identify if certain booster types correlate with success or failure.</a:t>
            </a:r>
          </a:p>
          <a:p>
            <a:r>
              <a:rPr lang="en-CA" b="1" dirty="0"/>
              <a:t>Insights:</a:t>
            </a:r>
            <a:endParaRPr lang="en-CA" dirty="0"/>
          </a:p>
          <a:p>
            <a:pPr lvl="1"/>
            <a:r>
              <a:rPr lang="en-CA" dirty="0"/>
              <a:t>You can see if higher or lower payload masses tend to correspond with successful launches.</a:t>
            </a:r>
          </a:p>
          <a:p>
            <a:pPr lvl="1"/>
            <a:r>
              <a:rPr lang="en-CA" dirty="0"/>
              <a:t>You may identify clusters of successes or failures linked to specific booster versions.</a:t>
            </a:r>
          </a:p>
          <a:p>
            <a:pPr lvl="1"/>
            <a:r>
              <a:rPr lang="en-CA" dirty="0"/>
              <a:t>For example, if all failures cluster at higher payload masses or a specific booster type, this might indicate a risk factor.</a:t>
            </a:r>
          </a:p>
          <a:p>
            <a:pPr marL="0" indent="0">
              <a:buNone/>
            </a:pPr>
            <a:r>
              <a:rPr lang="en-CA" b="1" dirty="0"/>
              <a:t>Summary</a:t>
            </a:r>
          </a:p>
          <a:p>
            <a:pPr marL="0" indent="0">
              <a:buNone/>
            </a:pPr>
            <a:r>
              <a:rPr lang="en-CA" dirty="0"/>
              <a:t>Together, these plots help analyze:</a:t>
            </a:r>
          </a:p>
          <a:p>
            <a:r>
              <a:rPr lang="en-CA" dirty="0"/>
              <a:t>The </a:t>
            </a:r>
            <a:r>
              <a:rPr lang="en-CA" b="1" dirty="0"/>
              <a:t>overall success rate</a:t>
            </a:r>
            <a:r>
              <a:rPr lang="en-CA" dirty="0"/>
              <a:t> at KSC LC-39A (pie chart).</a:t>
            </a:r>
          </a:p>
          <a:p>
            <a:r>
              <a:rPr lang="en-CA" dirty="0"/>
              <a:t>How </a:t>
            </a:r>
            <a:r>
              <a:rPr lang="en-CA" b="1" dirty="0"/>
              <a:t>payload mass and booster version</a:t>
            </a:r>
            <a:r>
              <a:rPr lang="en-CA" dirty="0"/>
              <a:t> relate to launch success at this site (scatter plot).</a:t>
            </a:r>
          </a:p>
          <a:p>
            <a:r>
              <a:rPr lang="en-CA" dirty="0"/>
              <a:t>This lets users explore the </a:t>
            </a:r>
            <a:r>
              <a:rPr lang="en-CA" b="1" dirty="0"/>
              <a:t>performance and risks</a:t>
            </a:r>
            <a:r>
              <a:rPr lang="en-CA" dirty="0"/>
              <a:t> of the site in detail.</a:t>
            </a:r>
          </a:p>
          <a:p>
            <a:pPr>
              <a:lnSpc>
                <a:spcPct val="100000"/>
              </a:lnSpc>
              <a:spcBef>
                <a:spcPts val="1400"/>
              </a:spcBef>
            </a:pPr>
            <a:endParaRPr lang="en-US" sz="2200"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 for Site KSC LC-39A</a:t>
            </a:r>
          </a:p>
        </p:txBody>
      </p:sp>
      <p:pic>
        <p:nvPicPr>
          <p:cNvPr id="6" name="Picture 5">
            <a:extLst>
              <a:ext uri="{FF2B5EF4-FFF2-40B4-BE49-F238E27FC236}">
                <a16:creationId xmlns:a16="http://schemas.microsoft.com/office/drawing/2014/main" id="{3BDAE42D-D06E-52BB-67C8-B56320030E32}"/>
              </a:ext>
            </a:extLst>
          </p:cNvPr>
          <p:cNvPicPr>
            <a:picLocks noChangeAspect="1"/>
          </p:cNvPicPr>
          <p:nvPr/>
        </p:nvPicPr>
        <p:blipFill>
          <a:blip r:embed="rId3"/>
          <a:srcRect t="7608"/>
          <a:stretch>
            <a:fillRect/>
          </a:stretch>
        </p:blipFill>
        <p:spPr>
          <a:xfrm>
            <a:off x="146304" y="1318454"/>
            <a:ext cx="4416552" cy="536568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189473" y="1496440"/>
            <a:ext cx="6194807" cy="4611751"/>
          </a:xfrm>
          <a:prstGeom prst="rect">
            <a:avLst/>
          </a:prstGeom>
        </p:spPr>
        <p:txBody>
          <a:bodyPr lIns="91440" tIns="45720" rIns="91440" bIns="45720" anchor="t">
            <a:normAutofit fontScale="85000" lnSpcReduction="20000"/>
          </a:bodyPr>
          <a:lstStyle/>
          <a:p>
            <a:pPr marL="0" indent="0">
              <a:lnSpc>
                <a:spcPct val="100000"/>
              </a:lnSpc>
              <a:spcBef>
                <a:spcPts val="1400"/>
              </a:spcBef>
              <a:buNone/>
            </a:pPr>
            <a:endParaRPr lang="en-US" sz="2200" dirty="0">
              <a:solidFill>
                <a:schemeClr val="accent3">
                  <a:lumMod val="25000"/>
                </a:schemeClr>
              </a:solidFill>
              <a:latin typeface="Abadi"/>
            </a:endParaRPr>
          </a:p>
          <a:p>
            <a:pPr marL="0" indent="0">
              <a:buNone/>
            </a:pPr>
            <a:r>
              <a:rPr lang="en-CA" b="1" dirty="0"/>
              <a:t>Key Elements:</a:t>
            </a:r>
            <a:endParaRPr lang="en-CA" dirty="0"/>
          </a:p>
          <a:p>
            <a:r>
              <a:rPr lang="en-CA" b="1" dirty="0"/>
              <a:t>X-axis:</a:t>
            </a:r>
            <a:r>
              <a:rPr lang="en-CA" dirty="0"/>
              <a:t> Payload Mass (kg)</a:t>
            </a:r>
          </a:p>
          <a:p>
            <a:r>
              <a:rPr lang="en-CA" b="1" dirty="0"/>
              <a:t>Y-axis:</a:t>
            </a:r>
            <a:r>
              <a:rPr lang="en-CA" dirty="0"/>
              <a:t> Launch Outcome (0 = Failure, 1 = Success)</a:t>
            </a:r>
          </a:p>
          <a:p>
            <a:r>
              <a:rPr lang="en-CA" b="1" dirty="0"/>
              <a:t>Color:</a:t>
            </a:r>
            <a:r>
              <a:rPr lang="en-CA" dirty="0"/>
              <a:t> Booster Version Category</a:t>
            </a:r>
          </a:p>
          <a:p>
            <a:pPr marL="0" indent="0">
              <a:buNone/>
            </a:pPr>
            <a:r>
              <a:rPr lang="en-CA" b="1" dirty="0"/>
              <a:t>Insights:</a:t>
            </a:r>
            <a:endParaRPr lang="en-CA" dirty="0"/>
          </a:p>
          <a:p>
            <a:r>
              <a:rPr lang="en-CA" dirty="0"/>
              <a:t>Most launches in this payload range are </a:t>
            </a:r>
            <a:r>
              <a:rPr lang="en-CA" b="1" dirty="0"/>
              <a:t>successful</a:t>
            </a:r>
            <a:r>
              <a:rPr lang="en-CA" dirty="0"/>
              <a:t> (class = 1).</a:t>
            </a:r>
          </a:p>
          <a:p>
            <a:r>
              <a:rPr lang="en-CA" b="1" dirty="0"/>
              <a:t>Booster versions like FT and v1.1</a:t>
            </a:r>
            <a:r>
              <a:rPr lang="en-CA" dirty="0"/>
              <a:t> show strong success patterns.</a:t>
            </a:r>
          </a:p>
          <a:p>
            <a:r>
              <a:rPr lang="en-CA" dirty="0"/>
              <a:t>No clear trend of failure at payload extremes — </a:t>
            </a:r>
            <a:r>
              <a:rPr lang="en-CA" b="1" dirty="0"/>
              <a:t>medium payloads are reliably launched</a:t>
            </a:r>
            <a:r>
              <a:rPr lang="en-CA" dirty="0"/>
              <a: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Success for All Sites, and payload between 2500 and 5000</a:t>
            </a:r>
          </a:p>
        </p:txBody>
      </p:sp>
      <p:pic>
        <p:nvPicPr>
          <p:cNvPr id="2" name="Picture 1">
            <a:extLst>
              <a:ext uri="{FF2B5EF4-FFF2-40B4-BE49-F238E27FC236}">
                <a16:creationId xmlns:a16="http://schemas.microsoft.com/office/drawing/2014/main" id="{AD102D96-140D-D522-BD88-09283EB5D8DB}"/>
              </a:ext>
            </a:extLst>
          </p:cNvPr>
          <p:cNvPicPr>
            <a:picLocks noChangeAspect="1"/>
          </p:cNvPicPr>
          <p:nvPr/>
        </p:nvPicPr>
        <p:blipFill>
          <a:blip r:embed="rId3"/>
          <a:stretch>
            <a:fillRect/>
          </a:stretch>
        </p:blipFill>
        <p:spPr>
          <a:xfrm>
            <a:off x="135382" y="1372084"/>
            <a:ext cx="4555490" cy="5312179"/>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3" name="TextBox 2">
            <a:extLst>
              <a:ext uri="{FF2B5EF4-FFF2-40B4-BE49-F238E27FC236}">
                <a16:creationId xmlns:a16="http://schemas.microsoft.com/office/drawing/2014/main" id="{52FA5F3D-AED3-BDF0-13E7-A1197F6FAB54}"/>
              </a:ext>
            </a:extLst>
          </p:cNvPr>
          <p:cNvSpPr txBox="1"/>
          <p:nvPr/>
        </p:nvSpPr>
        <p:spPr>
          <a:xfrm>
            <a:off x="770010" y="1480058"/>
            <a:ext cx="10453012" cy="1754326"/>
          </a:xfrm>
          <a:prstGeom prst="rect">
            <a:avLst/>
          </a:prstGeom>
          <a:noFill/>
        </p:spPr>
        <p:txBody>
          <a:bodyPr wrap="square" rtlCol="0">
            <a:spAutoFit/>
          </a:bodyPr>
          <a:lstStyle/>
          <a:p>
            <a:r>
              <a:rPr lang="en-CA" dirty="0">
                <a:latin typeface="Abadi" panose="020B0604020104020204" pitchFamily="34" charset="0"/>
              </a:rPr>
              <a:t>The test accuracy of all four classification models was visualized. All models performed identically due to relatively low sample size. We compared models using 10-fold cross-validation.</a:t>
            </a:r>
            <a:br>
              <a:rPr lang="en-CA" dirty="0">
                <a:latin typeface="Abadi" panose="020B0604020104020204" pitchFamily="34" charset="0"/>
              </a:rPr>
            </a:br>
            <a:r>
              <a:rPr lang="en-CA" dirty="0">
                <a:latin typeface="Abadi" panose="020B0604020104020204" pitchFamily="34" charset="0"/>
              </a:rPr>
              <a:t>The </a:t>
            </a:r>
            <a:r>
              <a:rPr lang="en-CA" b="1" dirty="0">
                <a:latin typeface="Abadi" panose="020B0604020104020204" pitchFamily="34" charset="0"/>
              </a:rPr>
              <a:t>highest cross-validated accuracy</a:t>
            </a:r>
            <a:r>
              <a:rPr lang="en-CA" dirty="0">
                <a:latin typeface="Abadi" panose="020B0604020104020204" pitchFamily="34" charset="0"/>
              </a:rPr>
              <a:t> was achieved by </a:t>
            </a:r>
            <a:r>
              <a:rPr lang="en-CA" b="1" dirty="0">
                <a:latin typeface="Abadi" panose="020B0604020104020204" pitchFamily="34" charset="0"/>
              </a:rPr>
              <a:t>Decision Tree </a:t>
            </a:r>
            <a:r>
              <a:rPr lang="en-CA" dirty="0">
                <a:latin typeface="Abadi" panose="020B0604020104020204" pitchFamily="34" charset="0"/>
              </a:rPr>
              <a:t>at </a:t>
            </a:r>
            <a:r>
              <a:rPr lang="en-CA" b="1" dirty="0">
                <a:latin typeface="Abadi" panose="020B0604020104020204" pitchFamily="34" charset="0"/>
              </a:rPr>
              <a:t>89%.</a:t>
            </a:r>
            <a:endParaRPr lang="en-CA" dirty="0">
              <a:latin typeface="Abadi" panose="020B0604020104020204" pitchFamily="34" charset="0"/>
            </a:endParaRPr>
          </a:p>
          <a:p>
            <a:r>
              <a:rPr lang="en-CA" dirty="0">
                <a:latin typeface="Abadi" panose="020B0604020104020204" pitchFamily="34" charset="0"/>
              </a:rPr>
              <a:t>The charts below shows the test accuracy and best cross-validation accuracy (</a:t>
            </a:r>
            <a:r>
              <a:rPr lang="en-CA" dirty="0" err="1">
                <a:latin typeface="Abadi" panose="020B0604020104020204" pitchFamily="34" charset="0"/>
              </a:rPr>
              <a:t>best_score</a:t>
            </a:r>
            <a:r>
              <a:rPr lang="en-CA" dirty="0">
                <a:latin typeface="Abadi" panose="020B0604020104020204" pitchFamily="34" charset="0"/>
              </a:rPr>
              <a:t>_) for each classifier.</a:t>
            </a:r>
          </a:p>
          <a:p>
            <a:endParaRPr lang="en-US" dirty="0">
              <a:latin typeface="Abadi" panose="020B0604020104020204" pitchFamily="34" charset="0"/>
            </a:endParaRPr>
          </a:p>
        </p:txBody>
      </p:sp>
      <p:pic>
        <p:nvPicPr>
          <p:cNvPr id="6" name="Picture 5">
            <a:extLst>
              <a:ext uri="{FF2B5EF4-FFF2-40B4-BE49-F238E27FC236}">
                <a16:creationId xmlns:a16="http://schemas.microsoft.com/office/drawing/2014/main" id="{754186C9-D3B4-1B32-F0FA-A748C5809E3B}"/>
              </a:ext>
            </a:extLst>
          </p:cNvPr>
          <p:cNvPicPr>
            <a:picLocks noChangeAspect="1"/>
          </p:cNvPicPr>
          <p:nvPr/>
        </p:nvPicPr>
        <p:blipFill>
          <a:blip r:embed="rId3"/>
          <a:stretch>
            <a:fillRect/>
          </a:stretch>
        </p:blipFill>
        <p:spPr>
          <a:xfrm>
            <a:off x="6096000" y="2914073"/>
            <a:ext cx="5016500" cy="3111500"/>
          </a:xfrm>
          <a:prstGeom prst="rect">
            <a:avLst/>
          </a:prstGeom>
        </p:spPr>
      </p:pic>
      <p:pic>
        <p:nvPicPr>
          <p:cNvPr id="7" name="Picture 6">
            <a:extLst>
              <a:ext uri="{FF2B5EF4-FFF2-40B4-BE49-F238E27FC236}">
                <a16:creationId xmlns:a16="http://schemas.microsoft.com/office/drawing/2014/main" id="{5023476C-528C-84C0-2BA0-B9F235D60004}"/>
              </a:ext>
            </a:extLst>
          </p:cNvPr>
          <p:cNvPicPr>
            <a:picLocks noChangeAspect="1"/>
          </p:cNvPicPr>
          <p:nvPr/>
        </p:nvPicPr>
        <p:blipFill>
          <a:blip r:embed="rId4"/>
          <a:stretch>
            <a:fillRect/>
          </a:stretch>
        </p:blipFill>
        <p:spPr>
          <a:xfrm>
            <a:off x="570230" y="2914073"/>
            <a:ext cx="5016500" cy="311150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385963" y="1435608"/>
            <a:ext cx="5850246" cy="4809744"/>
          </a:xfrm>
          <a:prstGeom prst="rect">
            <a:avLst/>
          </a:prstGeom>
        </p:spPr>
        <p:txBody>
          <a:bodyPr>
            <a:normAutofit/>
          </a:bodyPr>
          <a:lstStyle/>
          <a:p>
            <a:pPr marL="0" indent="0">
              <a:buNone/>
            </a:pPr>
            <a:r>
              <a:rPr lang="en-CA" sz="2000" dirty="0">
                <a:latin typeface="Abadi" panose="020B0604020104020204" pitchFamily="34" charset="0"/>
              </a:rPr>
              <a:t>The matrix illustrates how well the model distinguishes between the different classes:</a:t>
            </a:r>
          </a:p>
          <a:p>
            <a:r>
              <a:rPr lang="en-CA" sz="2000" b="1" dirty="0">
                <a:latin typeface="Abadi" panose="020B0604020104020204" pitchFamily="34" charset="0"/>
              </a:rPr>
              <a:t>True Positives &amp; True Negatives</a:t>
            </a:r>
            <a:r>
              <a:rPr lang="en-CA" sz="2000" dirty="0">
                <a:latin typeface="Abadi" panose="020B0604020104020204" pitchFamily="34" charset="0"/>
              </a:rPr>
              <a:t> (diagonal values) indicate correct predictions.</a:t>
            </a:r>
          </a:p>
          <a:p>
            <a:r>
              <a:rPr lang="en-CA" sz="2000" b="1" dirty="0">
                <a:latin typeface="Abadi" panose="020B0604020104020204" pitchFamily="34" charset="0"/>
              </a:rPr>
              <a:t>False Positives / False Negatives</a:t>
            </a:r>
            <a:r>
              <a:rPr lang="en-CA" sz="2000" dirty="0">
                <a:latin typeface="Abadi" panose="020B0604020104020204" pitchFamily="34" charset="0"/>
              </a:rPr>
              <a:t> (off-diagonal) show misclassifications.</a:t>
            </a:r>
          </a:p>
          <a:p>
            <a:r>
              <a:rPr lang="en-CA" sz="2000" dirty="0">
                <a:latin typeface="Abadi" panose="020B0604020104020204" pitchFamily="34" charset="0"/>
              </a:rPr>
              <a:t>Most errors came from classifying X as Y (e.g., false positives).</a:t>
            </a:r>
          </a:p>
          <a:p>
            <a:r>
              <a:rPr lang="en-CA" sz="2000" dirty="0">
                <a:latin typeface="Abadi" panose="020B0604020104020204" pitchFamily="34" charset="0"/>
              </a:rPr>
              <a:t>Overall, the model shows strong classification accuracy with relatively low misclassification rates.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 – Decision Tree</a:t>
            </a:r>
            <a:endParaRPr lang="en-US" dirty="0">
              <a:solidFill>
                <a:srgbClr val="0B49CB"/>
              </a:solidFill>
            </a:endParaRPr>
          </a:p>
        </p:txBody>
      </p:sp>
      <p:pic>
        <p:nvPicPr>
          <p:cNvPr id="3" name="Picture 2">
            <a:extLst>
              <a:ext uri="{FF2B5EF4-FFF2-40B4-BE49-F238E27FC236}">
                <a16:creationId xmlns:a16="http://schemas.microsoft.com/office/drawing/2014/main" id="{E6E7B786-B3A0-A7A9-1574-7ACEF7A40888}"/>
              </a:ext>
            </a:extLst>
          </p:cNvPr>
          <p:cNvPicPr>
            <a:picLocks noChangeAspect="1"/>
          </p:cNvPicPr>
          <p:nvPr/>
        </p:nvPicPr>
        <p:blipFill>
          <a:blip r:embed="rId3"/>
          <a:stretch>
            <a:fillRect/>
          </a:stretch>
        </p:blipFill>
        <p:spPr>
          <a:xfrm>
            <a:off x="6809354" y="1435608"/>
            <a:ext cx="4476257" cy="4080764"/>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82446"/>
            <a:ext cx="9599285" cy="4351338"/>
          </a:xfrm>
          <a:prstGeom prst="rect">
            <a:avLst/>
          </a:prstGeom>
        </p:spPr>
        <p:txBody>
          <a:bodyPr>
            <a:normAutofit fontScale="92500" lnSpcReduction="10000"/>
          </a:bodyPr>
          <a:lstStyle/>
          <a:p>
            <a:r>
              <a:rPr lang="en-CA" sz="2400" dirty="0"/>
              <a:t> </a:t>
            </a:r>
            <a:r>
              <a:rPr lang="en-CA" sz="2400" b="1" dirty="0"/>
              <a:t>Data was extracted</a:t>
            </a:r>
            <a:r>
              <a:rPr lang="en-CA" sz="2400" dirty="0"/>
              <a:t> using the </a:t>
            </a:r>
            <a:r>
              <a:rPr lang="en-CA" sz="2400" b="1" dirty="0"/>
              <a:t>SpaceX REST API</a:t>
            </a:r>
            <a:r>
              <a:rPr lang="en-CA" sz="2400" dirty="0"/>
              <a:t> and enhanced through </a:t>
            </a:r>
            <a:r>
              <a:rPr lang="en-CA" sz="2400" b="1" dirty="0"/>
              <a:t>web scraping with </a:t>
            </a:r>
            <a:r>
              <a:rPr lang="en-CA" sz="2400" b="1" dirty="0" err="1"/>
              <a:t>BeautifulSoup</a:t>
            </a:r>
            <a:r>
              <a:rPr lang="en-CA" sz="2400" dirty="0"/>
              <a:t>, providing rich information on launches and payloads.</a:t>
            </a:r>
          </a:p>
          <a:p>
            <a:r>
              <a:rPr lang="en-CA" sz="2400" b="1" dirty="0"/>
              <a:t>Exploratory analysis</a:t>
            </a:r>
            <a:r>
              <a:rPr lang="en-CA" sz="2400" dirty="0"/>
              <a:t> included interactive visualizations using </a:t>
            </a:r>
            <a:r>
              <a:rPr lang="en-CA" sz="2400" b="1" dirty="0"/>
              <a:t>Folium maps</a:t>
            </a:r>
            <a:r>
              <a:rPr lang="en-CA" sz="2400" dirty="0"/>
              <a:t> for launch site outcomes and </a:t>
            </a:r>
            <a:r>
              <a:rPr lang="en-CA" sz="2400" b="1" dirty="0" err="1"/>
              <a:t>Plotly</a:t>
            </a:r>
            <a:r>
              <a:rPr lang="en-CA" sz="2400" b="1" dirty="0"/>
              <a:t> dashboards</a:t>
            </a:r>
            <a:r>
              <a:rPr lang="en-CA" sz="2400" dirty="0"/>
              <a:t> for mission success metrics.</a:t>
            </a:r>
          </a:p>
          <a:p>
            <a:r>
              <a:rPr lang="en-CA" sz="2400" b="1" dirty="0"/>
              <a:t>Data preprocessing</a:t>
            </a:r>
            <a:r>
              <a:rPr lang="en-CA" sz="2400" dirty="0"/>
              <a:t> involved standardization and feature engineering, ensuring robust input for model training.</a:t>
            </a:r>
          </a:p>
          <a:p>
            <a:r>
              <a:rPr lang="en-CA" sz="2400" dirty="0"/>
              <a:t>Built and optimized </a:t>
            </a:r>
            <a:r>
              <a:rPr lang="en-CA" sz="2400" b="1" dirty="0"/>
              <a:t>Logistic Regression, SVM, Decision Tree</a:t>
            </a:r>
            <a:r>
              <a:rPr lang="en-CA" sz="2400" dirty="0"/>
              <a:t>, and </a:t>
            </a:r>
            <a:r>
              <a:rPr lang="en-CA" sz="2400" b="1" dirty="0"/>
              <a:t>K-Nearest Neighbors</a:t>
            </a:r>
            <a:r>
              <a:rPr lang="en-CA" sz="2400" dirty="0"/>
              <a:t> using </a:t>
            </a:r>
            <a:r>
              <a:rPr lang="en-CA" sz="2400" b="1" dirty="0" err="1"/>
              <a:t>GridSearchCV</a:t>
            </a:r>
            <a:r>
              <a:rPr lang="en-CA" sz="2400" dirty="0" err="1"/>
              <a:t>with</a:t>
            </a:r>
            <a:r>
              <a:rPr lang="en-CA" sz="2400" dirty="0"/>
              <a:t> 10-fold cross-validation.</a:t>
            </a:r>
          </a:p>
          <a:p>
            <a:pPr lvl="1"/>
            <a:r>
              <a:rPr lang="en-CA" sz="2000" dirty="0"/>
              <a:t>All models yielded some confident results, with Decision Tree having slightly higher cross validation accuracy. </a:t>
            </a:r>
          </a:p>
          <a:p>
            <a:pPr lvl="1"/>
            <a:r>
              <a:rPr lang="en-CA" sz="2000" dirty="0"/>
              <a:t>Confusion matrices for all models highlight strong class separation, although false positives persists.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34028" y="1215334"/>
            <a:ext cx="10104817"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600" dirty="0">
                <a:solidFill>
                  <a:srgbClr val="0B49CB"/>
                </a:solidFill>
                <a:latin typeface="Abadi"/>
              </a:rPr>
              <a:t>Executive Summary</a:t>
            </a:r>
          </a:p>
          <a:p>
            <a:pPr>
              <a:lnSpc>
                <a:spcPct val="120000"/>
              </a:lnSpc>
              <a:spcBef>
                <a:spcPts val="1400"/>
              </a:spcBef>
            </a:pPr>
            <a:r>
              <a:rPr lang="en-US" sz="1600" dirty="0">
                <a:solidFill>
                  <a:schemeClr val="accent3">
                    <a:lumMod val="25000"/>
                  </a:schemeClr>
                </a:solidFill>
                <a:latin typeface="Abadi"/>
              </a:rPr>
              <a:t>Data collection methodology:</a:t>
            </a:r>
          </a:p>
          <a:p>
            <a:pPr lvl="1">
              <a:lnSpc>
                <a:spcPct val="120000"/>
              </a:lnSpc>
              <a:spcBef>
                <a:spcPts val="1400"/>
              </a:spcBef>
            </a:pPr>
            <a:r>
              <a:rPr lang="en-US" sz="1400" dirty="0">
                <a:solidFill>
                  <a:schemeClr val="bg2">
                    <a:lumMod val="50000"/>
                  </a:schemeClr>
                </a:solidFill>
                <a:latin typeface="Abadi"/>
              </a:rPr>
              <a:t>Used the SpaceX REST API endpoints extracting JSON objects</a:t>
            </a:r>
          </a:p>
          <a:p>
            <a:pPr lvl="1">
              <a:lnSpc>
                <a:spcPct val="120000"/>
              </a:lnSpc>
              <a:spcBef>
                <a:spcPts val="1400"/>
              </a:spcBef>
            </a:pPr>
            <a:r>
              <a:rPr lang="en-US" sz="1400" dirty="0">
                <a:solidFill>
                  <a:schemeClr val="bg2">
                    <a:lumMod val="50000"/>
                  </a:schemeClr>
                </a:solidFill>
                <a:latin typeface="Abadi"/>
              </a:rPr>
              <a:t>Web scrapping related wiki pages using Python Beautiful Soup </a:t>
            </a:r>
          </a:p>
          <a:p>
            <a:pPr>
              <a:lnSpc>
                <a:spcPct val="120000"/>
              </a:lnSpc>
              <a:spcBef>
                <a:spcPts val="1400"/>
              </a:spcBef>
            </a:pPr>
            <a:r>
              <a:rPr lang="en-US" sz="1600" dirty="0">
                <a:solidFill>
                  <a:schemeClr val="accent3">
                    <a:lumMod val="25000"/>
                  </a:schemeClr>
                </a:solidFill>
                <a:latin typeface="Abadi"/>
              </a:rPr>
              <a:t>Perform data wrangling</a:t>
            </a:r>
          </a:p>
          <a:p>
            <a:pPr lvl="1">
              <a:lnSpc>
                <a:spcPct val="120000"/>
              </a:lnSpc>
              <a:spcBef>
                <a:spcPts val="1400"/>
              </a:spcBef>
            </a:pPr>
            <a:r>
              <a:rPr lang="en-US" sz="1400" dirty="0">
                <a:solidFill>
                  <a:schemeClr val="bg2">
                    <a:lumMod val="50000"/>
                  </a:schemeClr>
                </a:solidFill>
                <a:latin typeface="Abadi"/>
              </a:rPr>
              <a:t>Using the data from SpaceX REST API, performed some exploratory data analysis</a:t>
            </a:r>
          </a:p>
          <a:p>
            <a:pPr lvl="1">
              <a:lnSpc>
                <a:spcPct val="120000"/>
              </a:lnSpc>
              <a:spcBef>
                <a:spcPts val="1400"/>
              </a:spcBef>
            </a:pPr>
            <a:r>
              <a:rPr lang="en-US" sz="1400" dirty="0">
                <a:solidFill>
                  <a:schemeClr val="bg2">
                    <a:lumMod val="50000"/>
                  </a:schemeClr>
                </a:solidFill>
                <a:latin typeface="Abadi"/>
              </a:rPr>
              <a:t>Created a training label for successful/unsuccessful landing </a:t>
            </a:r>
          </a:p>
          <a:p>
            <a:pPr lvl="1">
              <a:lnSpc>
                <a:spcPct val="120000"/>
              </a:lnSpc>
              <a:spcBef>
                <a:spcPts val="1400"/>
              </a:spcBef>
            </a:pPr>
            <a:r>
              <a:rPr lang="en-US" sz="1400" dirty="0">
                <a:solidFill>
                  <a:schemeClr val="bg2">
                    <a:lumMod val="50000"/>
                  </a:schemeClr>
                </a:solidFill>
                <a:latin typeface="Abadi"/>
              </a:rPr>
              <a:t>Identification of missing values, where only </a:t>
            </a:r>
            <a:r>
              <a:rPr lang="en-US" sz="1400" dirty="0" err="1">
                <a:solidFill>
                  <a:schemeClr val="bg2">
                    <a:lumMod val="50000"/>
                  </a:schemeClr>
                </a:solidFill>
                <a:latin typeface="Abadi"/>
              </a:rPr>
              <a:t>LandingPad</a:t>
            </a:r>
            <a:r>
              <a:rPr lang="en-US" sz="1400" dirty="0">
                <a:solidFill>
                  <a:schemeClr val="bg2">
                    <a:lumMod val="50000"/>
                  </a:schemeClr>
                </a:solidFill>
                <a:latin typeface="Abadi"/>
              </a:rPr>
              <a:t> seem to be missing. </a:t>
            </a:r>
          </a:p>
          <a:p>
            <a:pPr>
              <a:lnSpc>
                <a:spcPct val="120000"/>
              </a:lnSpc>
              <a:spcBef>
                <a:spcPts val="1400"/>
              </a:spcBef>
            </a:pPr>
            <a:r>
              <a:rPr lang="en-US" sz="16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1600" dirty="0">
                <a:solidFill>
                  <a:schemeClr val="accent3">
                    <a:lumMod val="25000"/>
                  </a:schemeClr>
                </a:solidFill>
                <a:latin typeface="Abadi"/>
              </a:rPr>
              <a:t>Perform interactive visual analytics using Folium and </a:t>
            </a:r>
            <a:r>
              <a:rPr lang="en-US" sz="1600" dirty="0" err="1">
                <a:solidFill>
                  <a:schemeClr val="accent3">
                    <a:lumMod val="25000"/>
                  </a:schemeClr>
                </a:solidFill>
                <a:latin typeface="Abadi"/>
              </a:rPr>
              <a:t>Plotly</a:t>
            </a:r>
            <a:r>
              <a:rPr lang="en-US" sz="1600" dirty="0">
                <a:solidFill>
                  <a:schemeClr val="accent3">
                    <a:lumMod val="25000"/>
                  </a:schemeClr>
                </a:solidFill>
                <a:latin typeface="Abadi"/>
              </a:rPr>
              <a:t> Dash</a:t>
            </a:r>
          </a:p>
          <a:p>
            <a:pPr>
              <a:lnSpc>
                <a:spcPct val="120000"/>
              </a:lnSpc>
              <a:spcBef>
                <a:spcPts val="1400"/>
              </a:spcBef>
            </a:pPr>
            <a:r>
              <a:rPr lang="en-US" sz="1600" dirty="0">
                <a:solidFill>
                  <a:schemeClr val="accent3">
                    <a:lumMod val="25000"/>
                  </a:schemeClr>
                </a:solidFill>
                <a:latin typeface="Abadi"/>
              </a:rPr>
              <a:t>Perform predictive analysis using classification models</a:t>
            </a:r>
          </a:p>
          <a:p>
            <a:pPr lvl="1">
              <a:lnSpc>
                <a:spcPct val="120000"/>
              </a:lnSpc>
              <a:spcBef>
                <a:spcPts val="1400"/>
              </a:spcBef>
            </a:pPr>
            <a:r>
              <a:rPr lang="en-US" sz="1400" dirty="0">
                <a:solidFill>
                  <a:schemeClr val="bg2">
                    <a:lumMod val="50000"/>
                  </a:schemeClr>
                </a:solidFill>
                <a:latin typeface="Abadi"/>
              </a:rPr>
              <a:t>How to build, tune, evaluate classification models</a:t>
            </a:r>
          </a:p>
          <a:p>
            <a:pPr>
              <a:lnSpc>
                <a:spcPct val="120000"/>
              </a:lnSpc>
              <a:spcBef>
                <a:spcPts val="1400"/>
              </a:spcBef>
            </a:pPr>
            <a:endParaRPr lang="en-US" sz="1600" dirty="0">
              <a:solidFill>
                <a:schemeClr val="accent3">
                  <a:lumMod val="25000"/>
                </a:schemeClr>
              </a:solidFill>
              <a:latin typeface="Abadi"/>
            </a:endParaRPr>
          </a:p>
          <a:p>
            <a:pPr>
              <a:lnSpc>
                <a:spcPct val="100000"/>
              </a:lnSpc>
              <a:spcBef>
                <a:spcPts val="1400"/>
              </a:spcBef>
            </a:pPr>
            <a:endParaRPr lang="en-US" sz="300" dirty="0">
              <a:solidFill>
                <a:schemeClr val="accent3">
                  <a:lumMod val="25000"/>
                </a:schemeClr>
              </a:solidFill>
              <a:latin typeface="Abadi"/>
            </a:endParaRPr>
          </a:p>
          <a:p>
            <a:pPr>
              <a:lnSpc>
                <a:spcPct val="100000"/>
              </a:lnSpc>
              <a:spcBef>
                <a:spcPts val="1400"/>
              </a:spcBef>
            </a:pPr>
            <a:endParaRPr lang="en-US" sz="300" dirty="0">
              <a:solidFill>
                <a:schemeClr val="accent3">
                  <a:lumMod val="25000"/>
                </a:schemeClr>
              </a:solidFill>
              <a:latin typeface="Abadi"/>
            </a:endParaRPr>
          </a:p>
          <a:p>
            <a:pPr>
              <a:lnSpc>
                <a:spcPct val="100000"/>
              </a:lnSpc>
              <a:spcBef>
                <a:spcPts val="1400"/>
              </a:spcBef>
            </a:pPr>
            <a:endParaRPr lang="en-US" sz="300" dirty="0">
              <a:solidFill>
                <a:schemeClr val="accent3">
                  <a:lumMod val="25000"/>
                </a:schemeClr>
              </a:solidFill>
              <a:latin typeface="Abadi"/>
            </a:endParaRPr>
          </a:p>
          <a:p>
            <a:pPr>
              <a:lnSpc>
                <a:spcPct val="100000"/>
              </a:lnSpc>
              <a:spcBef>
                <a:spcPts val="1400"/>
              </a:spcBef>
            </a:pPr>
            <a:endParaRPr lang="en-US" sz="3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involves using two sources: </a:t>
            </a:r>
          </a:p>
          <a:p>
            <a:pPr marL="457200" indent="-457200">
              <a:buFont typeface="+mj-lt"/>
              <a:buAutoNum type="arabicPeriod"/>
            </a:pPr>
            <a:r>
              <a:rPr lang="en-US" sz="2200" dirty="0">
                <a:solidFill>
                  <a:schemeClr val="accent3">
                    <a:lumMod val="25000"/>
                  </a:schemeClr>
                </a:solidFill>
                <a:latin typeface="Abadi" panose="020B0604020104020204" pitchFamily="34" charset="0"/>
              </a:rPr>
              <a:t>SpaceX launch data gathered from an API specifically the SpaceX REST API. </a:t>
            </a:r>
            <a:r>
              <a:rPr lang="en-CA" sz="2200" dirty="0">
                <a:solidFill>
                  <a:schemeClr val="accent3">
                    <a:lumMod val="25000"/>
                  </a:schemeClr>
                </a:solidFill>
                <a:latin typeface="Abadi" panose="020B0604020104020204" pitchFamily="34" charset="0"/>
              </a:rPr>
              <a:t>This API will give us data about launches, including information about the rocket used, payload delivered, launch specifications, landing specifications, and landing outcome</a:t>
            </a:r>
          </a:p>
          <a:p>
            <a:pPr marL="457200" indent="-457200">
              <a:buFont typeface="+mj-lt"/>
              <a:buAutoNum type="arabicPeriod"/>
            </a:pPr>
            <a:r>
              <a:rPr lang="en-CA" sz="2200" dirty="0">
                <a:solidFill>
                  <a:schemeClr val="accent3">
                    <a:lumMod val="25000"/>
                  </a:schemeClr>
                </a:solidFill>
                <a:latin typeface="Abadi" panose="020B0604020104020204" pitchFamily="34" charset="0"/>
              </a:rPr>
              <a:t>Additional data is extracted from SpaceX Wikipedia page using </a:t>
            </a:r>
            <a:r>
              <a:rPr lang="en-CA" sz="2200" dirty="0" err="1">
                <a:solidFill>
                  <a:schemeClr val="accent3">
                    <a:lumMod val="25000"/>
                  </a:schemeClr>
                </a:solidFill>
                <a:latin typeface="Abadi" panose="020B0604020104020204" pitchFamily="34" charset="0"/>
              </a:rPr>
              <a:t>BeautifulSoup</a:t>
            </a:r>
            <a:r>
              <a:rPr lang="en-CA" sz="2200" dirty="0">
                <a:solidFill>
                  <a:schemeClr val="accent3">
                    <a:lumMod val="25000"/>
                  </a:schemeClr>
                </a:solidFill>
                <a:latin typeface="Abadi" panose="020B0604020104020204" pitchFamily="34" charset="0"/>
              </a:rPr>
              <a:t> package </a:t>
            </a:r>
          </a:p>
          <a:p>
            <a:endParaRPr lang="en-CA" dirty="0"/>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8E06C0F7-9550-E92E-9F4A-0320BB3B0121}"/>
              </a:ext>
            </a:extLst>
          </p:cNvPr>
          <p:cNvGraphicFramePr/>
          <p:nvPr>
            <p:extLst>
              <p:ext uri="{D42A27DB-BD31-4B8C-83A1-F6EECF244321}">
                <p14:modId xmlns:p14="http://schemas.microsoft.com/office/powerpoint/2010/main" val="2376535946"/>
              </p:ext>
            </p:extLst>
          </p:nvPr>
        </p:nvGraphicFramePr>
        <p:xfrm>
          <a:off x="282128" y="1618593"/>
          <a:ext cx="11491366" cy="29597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3B1428F4-7E7C-0020-A50B-B689F9D9D2D4}"/>
              </a:ext>
            </a:extLst>
          </p:cNvPr>
          <p:cNvSpPr txBox="1"/>
          <p:nvPr/>
        </p:nvSpPr>
        <p:spPr>
          <a:xfrm>
            <a:off x="416855" y="5764727"/>
            <a:ext cx="10640028" cy="923330"/>
          </a:xfrm>
          <a:prstGeom prst="rect">
            <a:avLst/>
          </a:prstGeom>
          <a:noFill/>
        </p:spPr>
        <p:txBody>
          <a:bodyPr wrap="square" rtlCol="0">
            <a:spAutoFit/>
          </a:bodyPr>
          <a:lstStyle/>
          <a:p>
            <a:r>
              <a:rPr lang="en-US" i="1" dirty="0">
                <a:solidFill>
                  <a:schemeClr val="accent1"/>
                </a:solidFill>
              </a:rPr>
              <a:t>Link: </a:t>
            </a:r>
            <a:r>
              <a:rPr lang="en-US" i="1" dirty="0">
                <a:solidFill>
                  <a:schemeClr val="accent1"/>
                </a:solidFill>
                <a:latin typeface="Abadi" panose="020B0604020104020204" pitchFamily="34" charset="0"/>
              </a:rPr>
              <a:t>https://</a:t>
            </a:r>
            <a:r>
              <a:rPr lang="en-US" i="1" dirty="0" err="1">
                <a:solidFill>
                  <a:schemeClr val="accent1"/>
                </a:solidFill>
                <a:latin typeface="Abadi" panose="020B0604020104020204" pitchFamily="34" charset="0"/>
              </a:rPr>
              <a:t>github.com</a:t>
            </a:r>
            <a:r>
              <a:rPr lang="en-US" i="1" dirty="0">
                <a:solidFill>
                  <a:schemeClr val="accent1"/>
                </a:solidFill>
                <a:latin typeface="Abadi" panose="020B0604020104020204" pitchFamily="34" charset="0"/>
              </a:rPr>
              <a:t>/camfarrell25/IBM-Capstone-Project-CF2025/blob/main/1_jupyter-labs-spacex-data-collection-api-v2.ipynb</a:t>
            </a:r>
            <a:endParaRPr lang="en-US" i="1" dirty="0">
              <a:solidFill>
                <a:schemeClr val="accent1"/>
              </a:solidFill>
            </a:endParaRPr>
          </a:p>
          <a:p>
            <a:r>
              <a:rPr lang="en-US" i="1" dirty="0">
                <a:solidFill>
                  <a:schemeClr val="accent1"/>
                </a:solidFill>
              </a:rPr>
              <a:t> </a:t>
            </a:r>
          </a:p>
        </p:txBody>
      </p:sp>
      <p:sp>
        <p:nvSpPr>
          <p:cNvPr id="8" name="TextBox 7">
            <a:extLst>
              <a:ext uri="{FF2B5EF4-FFF2-40B4-BE49-F238E27FC236}">
                <a16:creationId xmlns:a16="http://schemas.microsoft.com/office/drawing/2014/main" id="{C169871C-C127-77A0-BE55-BCD7500682D2}"/>
              </a:ext>
            </a:extLst>
          </p:cNvPr>
          <p:cNvSpPr txBox="1"/>
          <p:nvPr/>
        </p:nvSpPr>
        <p:spPr>
          <a:xfrm>
            <a:off x="282128" y="1815820"/>
            <a:ext cx="10604938" cy="646331"/>
          </a:xfrm>
          <a:prstGeom prst="rect">
            <a:avLst/>
          </a:prstGeom>
          <a:noFill/>
        </p:spPr>
        <p:txBody>
          <a:bodyPr wrap="square" rtlCol="0">
            <a:spAutoFit/>
          </a:bodyPr>
          <a:lstStyle/>
          <a:p>
            <a:r>
              <a:rPr lang="en-US" dirty="0"/>
              <a:t>Using SpaceX REST API – collect relevant rocket launch data and transform into Pandas </a:t>
            </a:r>
            <a:r>
              <a:rPr lang="en-US" dirty="0" err="1"/>
              <a:t>dataframe</a:t>
            </a:r>
            <a:r>
              <a:rPr lang="en-US" dirty="0"/>
              <a:t> following the process below: </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9AEE82E3-508A-7741-197B-1BD645A9E083}"/>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42166590-89D0-CE1E-B60C-EE436195107A}"/>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3AD9A6D3-9C46-3645-3B72-BC72AFCDA4D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a:t>
            </a:r>
            <a:r>
              <a:rPr lang="en-US" dirty="0" err="1">
                <a:solidFill>
                  <a:srgbClr val="0B49CB"/>
                </a:solidFill>
                <a:latin typeface="Abadi"/>
              </a:rPr>
              <a:t>Webscrapping</a:t>
            </a:r>
            <a:endParaRPr lang="en-US" dirty="0">
              <a:solidFill>
                <a:srgbClr val="0B49CB"/>
              </a:solidFill>
              <a:latin typeface="Abadi"/>
            </a:endParaRPr>
          </a:p>
        </p:txBody>
      </p:sp>
      <p:graphicFrame>
        <p:nvGraphicFramePr>
          <p:cNvPr id="2" name="Diagram 1">
            <a:extLst>
              <a:ext uri="{FF2B5EF4-FFF2-40B4-BE49-F238E27FC236}">
                <a16:creationId xmlns:a16="http://schemas.microsoft.com/office/drawing/2014/main" id="{ED69C95E-F888-1515-7C1B-38ECA5F9F655}"/>
              </a:ext>
            </a:extLst>
          </p:cNvPr>
          <p:cNvGraphicFramePr/>
          <p:nvPr>
            <p:extLst>
              <p:ext uri="{D42A27DB-BD31-4B8C-83A1-F6EECF244321}">
                <p14:modId xmlns:p14="http://schemas.microsoft.com/office/powerpoint/2010/main" val="2533666620"/>
              </p:ext>
            </p:extLst>
          </p:nvPr>
        </p:nvGraphicFramePr>
        <p:xfrm>
          <a:off x="282128" y="2076747"/>
          <a:ext cx="11491366" cy="29597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B462A32E-89EA-F824-7BDB-E5570210C6C8}"/>
              </a:ext>
            </a:extLst>
          </p:cNvPr>
          <p:cNvSpPr txBox="1"/>
          <p:nvPr/>
        </p:nvSpPr>
        <p:spPr>
          <a:xfrm>
            <a:off x="416855" y="5764727"/>
            <a:ext cx="10640028" cy="646331"/>
          </a:xfrm>
          <a:prstGeom prst="rect">
            <a:avLst/>
          </a:prstGeom>
          <a:noFill/>
        </p:spPr>
        <p:txBody>
          <a:bodyPr wrap="square" rtlCol="0">
            <a:spAutoFit/>
          </a:bodyPr>
          <a:lstStyle/>
          <a:p>
            <a:r>
              <a:rPr lang="en-US" i="1" dirty="0">
                <a:solidFill>
                  <a:schemeClr val="accent1"/>
                </a:solidFill>
              </a:rPr>
              <a:t>Link: </a:t>
            </a:r>
            <a:r>
              <a:rPr lang="en-US" i="1" dirty="0">
                <a:solidFill>
                  <a:schemeClr val="accent1"/>
                </a:solidFill>
                <a:latin typeface="Abadi" panose="020B0604020104020204" pitchFamily="34" charset="0"/>
              </a:rPr>
              <a:t>https://</a:t>
            </a:r>
            <a:r>
              <a:rPr lang="en-US" i="1" dirty="0" err="1">
                <a:solidFill>
                  <a:schemeClr val="accent1"/>
                </a:solidFill>
                <a:latin typeface="Abadi" panose="020B0604020104020204" pitchFamily="34" charset="0"/>
              </a:rPr>
              <a:t>github.com</a:t>
            </a:r>
            <a:r>
              <a:rPr lang="en-US" i="1" dirty="0">
                <a:solidFill>
                  <a:schemeClr val="accent1"/>
                </a:solidFill>
                <a:latin typeface="Abadi" panose="020B0604020104020204" pitchFamily="34" charset="0"/>
              </a:rPr>
              <a:t>/camfarrell25/IBM-Capstone-Project-CF2025/blob/main/2_jupyter-labs-webscraping.ipynb</a:t>
            </a:r>
            <a:r>
              <a:rPr lang="en-US" i="1" dirty="0">
                <a:solidFill>
                  <a:schemeClr val="accent1"/>
                </a:solidFill>
              </a:rPr>
              <a:t> </a:t>
            </a:r>
          </a:p>
        </p:txBody>
      </p:sp>
      <p:sp>
        <p:nvSpPr>
          <p:cNvPr id="8" name="TextBox 7">
            <a:extLst>
              <a:ext uri="{FF2B5EF4-FFF2-40B4-BE49-F238E27FC236}">
                <a16:creationId xmlns:a16="http://schemas.microsoft.com/office/drawing/2014/main" id="{0846E740-0138-4A6E-FF55-648CEC6C6885}"/>
              </a:ext>
            </a:extLst>
          </p:cNvPr>
          <p:cNvSpPr txBox="1"/>
          <p:nvPr/>
        </p:nvSpPr>
        <p:spPr>
          <a:xfrm>
            <a:off x="282128" y="1815820"/>
            <a:ext cx="10604938" cy="646331"/>
          </a:xfrm>
          <a:prstGeom prst="rect">
            <a:avLst/>
          </a:prstGeom>
          <a:noFill/>
        </p:spPr>
        <p:txBody>
          <a:bodyPr wrap="square" rtlCol="0">
            <a:spAutoFit/>
          </a:bodyPr>
          <a:lstStyle/>
          <a:p>
            <a:r>
              <a:rPr lang="en-US" dirty="0"/>
              <a:t>Based on SpaceX Wikipedia page, use </a:t>
            </a:r>
            <a:r>
              <a:rPr lang="en-US" dirty="0" err="1"/>
              <a:t>BeautifulSoup</a:t>
            </a:r>
            <a:r>
              <a:rPr lang="en-US" dirty="0"/>
              <a:t> to extract launch data to supplement our analysis, as follows: </a:t>
            </a:r>
          </a:p>
        </p:txBody>
      </p:sp>
    </p:spTree>
    <p:extLst>
      <p:ext uri="{BB962C8B-B14F-4D97-AF65-F5344CB8AC3E}">
        <p14:creationId xmlns:p14="http://schemas.microsoft.com/office/powerpoint/2010/main" val="1450703300"/>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7767</TotalTime>
  <Words>5881</Words>
  <Application>Microsoft Macintosh PowerPoint</Application>
  <PresentationFormat>Widescreen</PresentationFormat>
  <Paragraphs>604</Paragraphs>
  <Slides>47</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Abadi</vt:lpstr>
      <vt:lpstr>Arial</vt:lpstr>
      <vt:lpstr>Calibri</vt:lpstr>
      <vt:lpstr>IBM Plex Mono SemiBold</vt:lpstr>
      <vt:lpstr>Source Sans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Camille Farrell</cp:lastModifiedBy>
  <cp:revision>205</cp:revision>
  <dcterms:created xsi:type="dcterms:W3CDTF">2021-04-29T18:58:34Z</dcterms:created>
  <dcterms:modified xsi:type="dcterms:W3CDTF">2025-08-04T05:51:46Z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